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Montserrat"/>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5.xml"/><Relationship Id="rId63"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bold.fntdata"/><Relationship Id="rId12" Type="http://schemas.openxmlformats.org/officeDocument/2006/relationships/slide" Target="slides/slide7.xml"/><Relationship Id="rId56"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font" Target="fonts/Montserrat-boldItalic.fntdata"/><Relationship Id="rId14" Type="http://schemas.openxmlformats.org/officeDocument/2006/relationships/slide" Target="slides/slide9.xml"/><Relationship Id="rId58"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614790d6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614790d6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614790d6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614790d6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174fd096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174fd096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174fd096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174fd096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174fd096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174fd096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174fd096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b174fd096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17b8971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17b8971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17b8971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17b8971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17b8971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17b8971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17b8971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b17b8971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614790d6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614790d6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17b8971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17b8971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17b8971b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17b8971b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17b8971b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17b8971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b17b8971b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b17b8971b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17b8971b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b17b8971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614790d6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614790d6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614790d6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614790d6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614790d6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614790d6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614790d6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614790d6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10d1ea48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10d1ea4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614790d6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614790d6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614790d6f_1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614790d6f_1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614790d6f_1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614790d6f_1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10d1ea4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10d1ea4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b10d1ea48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b10d1ea48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10d1ea48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b10d1ea48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b10d1ea48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b10d1ea48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b10d1ea48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b10d1ea48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10d1ea48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10d1ea4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10d1ea4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10d1ea4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10d1ea48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b10d1ea48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614790d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614790d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b10d1ea4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b10d1ea4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b10d1ea48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b10d1ea48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b10d1ea48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b10d1ea48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b10d1ea48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b10d1ea48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614790d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6614790d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10d1ea48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10d1ea48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b10d1ea48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b10d1ea48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10d1ea48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b10d1ea48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b10d1ea48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b10d1ea48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10d1ea48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10d1ea48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614790d6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614790d6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614790d6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614790d6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614790d6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614790d6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614790d6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614790d6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614790d6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614790d6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614790d6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614790d6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www.youtube.com/watch?v=-txzWZhZm9c&amp;t=450s" TargetMode="External"/><Relationship Id="rId4" Type="http://schemas.openxmlformats.org/officeDocument/2006/relationships/hyperlink" Target="https://support.google.com/drive/answer/10838124?hl=en#zippy=%2Csync-a-folder-with-google-drive-or-google-photos%2Cdownload-drive-for-deskto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Task: Server VM</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By: </a:t>
            </a:r>
            <a:r>
              <a:rPr lang="en"/>
              <a:t>Carlos</a:t>
            </a:r>
            <a:r>
              <a:rPr lang="en"/>
              <a:t> Gerez Garcia, Christopher Ditto, and Mark Riley Slik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 Location and name</a:t>
            </a:r>
            <a:endParaRPr/>
          </a:p>
        </p:txBody>
      </p:sp>
      <p:sp>
        <p:nvSpPr>
          <p:cNvPr id="189" name="Google Shape;189;p22"/>
          <p:cNvSpPr txBox="1"/>
          <p:nvPr>
            <p:ph idx="1" type="body"/>
          </p:nvPr>
        </p:nvSpPr>
        <p:spPr>
          <a:xfrm>
            <a:off x="541300" y="1567550"/>
            <a:ext cx="1853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Choose your teams section  inside of  class of CIT 470. You must also name the VM as well make sure to agree with team before on a name scheme used for these server like T10-S-WS</a:t>
            </a:r>
            <a:endParaRPr/>
          </a:p>
        </p:txBody>
      </p:sp>
      <p:pic>
        <p:nvPicPr>
          <p:cNvPr id="190" name="Google Shape;190;p22"/>
          <p:cNvPicPr preferRelativeResize="0"/>
          <p:nvPr/>
        </p:nvPicPr>
        <p:blipFill>
          <a:blip r:embed="rId3">
            <a:alphaModFix/>
          </a:blip>
          <a:stretch>
            <a:fillRect/>
          </a:stretch>
        </p:blipFill>
        <p:spPr>
          <a:xfrm>
            <a:off x="2465800" y="1217375"/>
            <a:ext cx="6678201" cy="3441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3.Resource Allocation </a:t>
            </a:r>
            <a:endParaRPr/>
          </a:p>
        </p:txBody>
      </p:sp>
      <p:sp>
        <p:nvSpPr>
          <p:cNvPr id="196" name="Google Shape;196;p23"/>
          <p:cNvSpPr txBox="1"/>
          <p:nvPr>
            <p:ph idx="1" type="body"/>
          </p:nvPr>
        </p:nvSpPr>
        <p:spPr>
          <a:xfrm>
            <a:off x="732225" y="1567550"/>
            <a:ext cx="2156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next step is select where the VM will pull resources from. Please make sure to select your correct class.</a:t>
            </a:r>
            <a:endParaRPr/>
          </a:p>
        </p:txBody>
      </p:sp>
      <p:pic>
        <p:nvPicPr>
          <p:cNvPr id="197" name="Google Shape;197;p23"/>
          <p:cNvPicPr preferRelativeResize="0"/>
          <p:nvPr/>
        </p:nvPicPr>
        <p:blipFill>
          <a:blip r:embed="rId3">
            <a:alphaModFix/>
          </a:blip>
          <a:stretch>
            <a:fillRect/>
          </a:stretch>
        </p:blipFill>
        <p:spPr>
          <a:xfrm>
            <a:off x="3040725" y="1127525"/>
            <a:ext cx="5950875" cy="351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4. Clone options</a:t>
            </a:r>
            <a:endParaRPr/>
          </a:p>
        </p:txBody>
      </p:sp>
      <p:sp>
        <p:nvSpPr>
          <p:cNvPr id="203" name="Google Shape;203;p24"/>
          <p:cNvSpPr txBox="1"/>
          <p:nvPr>
            <p:ph idx="1" type="body"/>
          </p:nvPr>
        </p:nvSpPr>
        <p:spPr>
          <a:xfrm>
            <a:off x="642375" y="1567550"/>
            <a:ext cx="2043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this step you need to select  </a:t>
            </a:r>
            <a:r>
              <a:rPr lang="en"/>
              <a:t>Customize</a:t>
            </a:r>
            <a:r>
              <a:rPr lang="en"/>
              <a:t> this  </a:t>
            </a:r>
            <a:r>
              <a:rPr lang="en"/>
              <a:t>virtual</a:t>
            </a:r>
            <a:r>
              <a:rPr lang="en"/>
              <a:t> machines hardware so we can ensure it has the proper settings.</a:t>
            </a:r>
            <a:endParaRPr/>
          </a:p>
        </p:txBody>
      </p:sp>
      <p:pic>
        <p:nvPicPr>
          <p:cNvPr id="204" name="Google Shape;204;p24"/>
          <p:cNvPicPr preferRelativeResize="0"/>
          <p:nvPr/>
        </p:nvPicPr>
        <p:blipFill>
          <a:blip r:embed="rId3">
            <a:alphaModFix/>
          </a:blip>
          <a:stretch>
            <a:fillRect/>
          </a:stretch>
        </p:blipFill>
        <p:spPr>
          <a:xfrm>
            <a:off x="2838675" y="1460250"/>
            <a:ext cx="6152925" cy="27703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1297500" y="4386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5. ISO selection and other settings</a:t>
            </a:r>
            <a:endParaRPr/>
          </a:p>
        </p:txBody>
      </p:sp>
      <p:sp>
        <p:nvSpPr>
          <p:cNvPr id="210" name="Google Shape;210;p25"/>
          <p:cNvSpPr txBox="1"/>
          <p:nvPr>
            <p:ph idx="1" type="body"/>
          </p:nvPr>
        </p:nvSpPr>
        <p:spPr>
          <a:xfrm>
            <a:off x="709750" y="1567550"/>
            <a:ext cx="19653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After allowing the  VM to be customized you  will be shown screen with many different options . There are only three sections you need to </a:t>
            </a:r>
            <a:r>
              <a:rPr lang="en"/>
              <a:t>worry about the SCSI controller needs to selected as “LSI Logic SAS.” the network adapter needs to match the correct zone  and finally ISO for  your machine , there many options you can browse inside the CD/DvD media but in this example we select the 2022 windows server.</a:t>
            </a:r>
            <a:endParaRPr/>
          </a:p>
        </p:txBody>
      </p:sp>
      <p:pic>
        <p:nvPicPr>
          <p:cNvPr id="211" name="Google Shape;211;p25"/>
          <p:cNvPicPr preferRelativeResize="0"/>
          <p:nvPr/>
        </p:nvPicPr>
        <p:blipFill>
          <a:blip r:embed="rId3">
            <a:alphaModFix/>
          </a:blip>
          <a:stretch>
            <a:fillRect/>
          </a:stretch>
        </p:blipFill>
        <p:spPr>
          <a:xfrm>
            <a:off x="2827450" y="1460250"/>
            <a:ext cx="6164149" cy="342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6. Installing the OSI</a:t>
            </a:r>
            <a:endParaRPr/>
          </a:p>
        </p:txBody>
      </p:sp>
      <p:sp>
        <p:nvSpPr>
          <p:cNvPr id="217" name="Google Shape;217;p26"/>
          <p:cNvSpPr txBox="1"/>
          <p:nvPr>
            <p:ph idx="1" type="body"/>
          </p:nvPr>
        </p:nvSpPr>
        <p:spPr>
          <a:xfrm>
            <a:off x="676075" y="1567550"/>
            <a:ext cx="22347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Power on the newly made VM and start the install process. Follow the prompts until you get to the window asking  for a product key, select I don’t have a product key. This  will take you too system setup window.  You most choose which version of windows server 2022 you are going to install, select the standard desktop </a:t>
            </a:r>
            <a:r>
              <a:rPr lang="en"/>
              <a:t>experience.</a:t>
            </a:r>
            <a:endParaRPr/>
          </a:p>
        </p:txBody>
      </p:sp>
      <p:pic>
        <p:nvPicPr>
          <p:cNvPr id="218" name="Google Shape;218;p26"/>
          <p:cNvPicPr preferRelativeResize="0"/>
          <p:nvPr/>
        </p:nvPicPr>
        <p:blipFill>
          <a:blip r:embed="rId3">
            <a:alphaModFix/>
          </a:blip>
          <a:stretch>
            <a:fillRect/>
          </a:stretch>
        </p:blipFill>
        <p:spPr>
          <a:xfrm>
            <a:off x="3063175" y="1215175"/>
            <a:ext cx="5395526" cy="3775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1252575"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7. Finish install</a:t>
            </a:r>
            <a:endParaRPr/>
          </a:p>
        </p:txBody>
      </p:sp>
      <p:sp>
        <p:nvSpPr>
          <p:cNvPr id="224" name="Google Shape;224;p27"/>
          <p:cNvSpPr txBox="1"/>
          <p:nvPr>
            <p:ph idx="1" type="body"/>
          </p:nvPr>
        </p:nvSpPr>
        <p:spPr>
          <a:xfrm>
            <a:off x="732225" y="1567550"/>
            <a:ext cx="18531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After choosing the version of  windows server 2022  you need to accept the terms and condition and select  custom install for how you wish to install  this OSI. After all this you will finally be able to make an admin account and get into the OSI once you do you should locate the server manager.</a:t>
            </a:r>
            <a:endParaRPr/>
          </a:p>
        </p:txBody>
      </p:sp>
      <p:pic>
        <p:nvPicPr>
          <p:cNvPr id="225" name="Google Shape;225;p27"/>
          <p:cNvPicPr preferRelativeResize="0"/>
          <p:nvPr/>
        </p:nvPicPr>
        <p:blipFill>
          <a:blip r:embed="rId3">
            <a:alphaModFix/>
          </a:blip>
          <a:stretch>
            <a:fillRect/>
          </a:stretch>
        </p:blipFill>
        <p:spPr>
          <a:xfrm>
            <a:off x="2805125" y="1257725"/>
            <a:ext cx="5645818" cy="3530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8A. Server Manager</a:t>
            </a:r>
            <a:endParaRPr/>
          </a:p>
        </p:txBody>
      </p:sp>
      <p:sp>
        <p:nvSpPr>
          <p:cNvPr id="231" name="Google Shape;231;p28"/>
          <p:cNvSpPr txBox="1"/>
          <p:nvPr>
            <p:ph idx="1" type="body"/>
          </p:nvPr>
        </p:nvSpPr>
        <p:spPr>
          <a:xfrm>
            <a:off x="822050" y="1567550"/>
            <a:ext cx="1752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Local Server and disable and enable these setting. Allow Remote connections but turn off network level authentication. Next disable IE enhanced security</a:t>
            </a:r>
            <a:endParaRPr/>
          </a:p>
        </p:txBody>
      </p:sp>
      <p:pic>
        <p:nvPicPr>
          <p:cNvPr id="232" name="Google Shape;232;p28"/>
          <p:cNvPicPr preferRelativeResize="0"/>
          <p:nvPr/>
        </p:nvPicPr>
        <p:blipFill>
          <a:blip r:embed="rId3">
            <a:alphaModFix/>
          </a:blip>
          <a:stretch>
            <a:fillRect/>
          </a:stretch>
        </p:blipFill>
        <p:spPr>
          <a:xfrm>
            <a:off x="3007225" y="1257725"/>
            <a:ext cx="5226876" cy="3530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8B.</a:t>
            </a:r>
            <a:endParaRPr/>
          </a:p>
        </p:txBody>
      </p:sp>
      <p:sp>
        <p:nvSpPr>
          <p:cNvPr id="238" name="Google Shape;238;p29"/>
          <p:cNvSpPr txBox="1"/>
          <p:nvPr>
            <p:ph idx="1" type="body"/>
          </p:nvPr>
        </p:nvSpPr>
        <p:spPr>
          <a:xfrm>
            <a:off x="586225" y="1533875"/>
            <a:ext cx="1819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29"/>
          <p:cNvPicPr preferRelativeResize="0"/>
          <p:nvPr/>
        </p:nvPicPr>
        <p:blipFill>
          <a:blip r:embed="rId3">
            <a:alphaModFix/>
          </a:blip>
          <a:stretch>
            <a:fillRect/>
          </a:stretch>
        </p:blipFill>
        <p:spPr>
          <a:xfrm>
            <a:off x="754675" y="952150"/>
            <a:ext cx="7906176" cy="403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9. Windows setting</a:t>
            </a:r>
            <a:endParaRPr/>
          </a:p>
        </p:txBody>
      </p:sp>
      <p:sp>
        <p:nvSpPr>
          <p:cNvPr id="245" name="Google Shape;245;p30"/>
          <p:cNvSpPr txBox="1"/>
          <p:nvPr>
            <p:ph idx="1" type="body"/>
          </p:nvPr>
        </p:nvSpPr>
        <p:spPr>
          <a:xfrm>
            <a:off x="709750" y="1567550"/>
            <a:ext cx="2100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next step we going to change a  few setting inside of windows setting. These changes will be made in System , Network &amp; Internet, and Accounts. The first change will be in Accounts.</a:t>
            </a:r>
            <a:endParaRPr/>
          </a:p>
        </p:txBody>
      </p:sp>
      <p:pic>
        <p:nvPicPr>
          <p:cNvPr id="246" name="Google Shape;246;p30"/>
          <p:cNvPicPr preferRelativeResize="0"/>
          <p:nvPr/>
        </p:nvPicPr>
        <p:blipFill>
          <a:blip r:embed="rId3">
            <a:alphaModFix/>
          </a:blip>
          <a:stretch>
            <a:fillRect/>
          </a:stretch>
        </p:blipFill>
        <p:spPr>
          <a:xfrm>
            <a:off x="3539100" y="1168250"/>
            <a:ext cx="4797294" cy="3530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10. Adding new users</a:t>
            </a:r>
            <a:endParaRPr/>
          </a:p>
        </p:txBody>
      </p:sp>
      <p:sp>
        <p:nvSpPr>
          <p:cNvPr id="252" name="Google Shape;252;p31"/>
          <p:cNvSpPr txBox="1"/>
          <p:nvPr>
            <p:ph idx="1" type="body"/>
          </p:nvPr>
        </p:nvSpPr>
        <p:spPr>
          <a:xfrm>
            <a:off x="788375" y="1567550"/>
            <a:ext cx="22347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Select Accounts and then other users. Inside of that window will be an option to add a new  user. It will take you to new window with </a:t>
            </a:r>
            <a:r>
              <a:rPr lang="en"/>
              <a:t>several</a:t>
            </a:r>
            <a:r>
              <a:rPr lang="en"/>
              <a:t> options. In this window </a:t>
            </a:r>
            <a:r>
              <a:rPr lang="en"/>
              <a:t>you need click on the actions tab and select create new user. Take this time to make a user for everyone in your group and set a password for the account.</a:t>
            </a:r>
            <a:endParaRPr/>
          </a:p>
        </p:txBody>
      </p:sp>
      <p:pic>
        <p:nvPicPr>
          <p:cNvPr id="253" name="Google Shape;253;p31"/>
          <p:cNvPicPr preferRelativeResize="0"/>
          <p:nvPr/>
        </p:nvPicPr>
        <p:blipFill>
          <a:blip r:embed="rId3">
            <a:alphaModFix/>
          </a:blip>
          <a:stretch>
            <a:fillRect/>
          </a:stretch>
        </p:blipFill>
        <p:spPr>
          <a:xfrm>
            <a:off x="3175475" y="1228600"/>
            <a:ext cx="5541526" cy="3762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4"/>
          <p:cNvPicPr preferRelativeResize="0"/>
          <p:nvPr/>
        </p:nvPicPr>
        <p:blipFill>
          <a:blip r:embed="rId3">
            <a:alphaModFix/>
          </a:blip>
          <a:stretch>
            <a:fillRect/>
          </a:stretch>
        </p:blipFill>
        <p:spPr>
          <a:xfrm>
            <a:off x="152400" y="152400"/>
            <a:ext cx="6094500" cy="4838700"/>
          </a:xfrm>
          <a:prstGeom prst="rect">
            <a:avLst/>
          </a:prstGeom>
          <a:noFill/>
          <a:ln>
            <a:noFill/>
          </a:ln>
        </p:spPr>
      </p:pic>
      <p:sp>
        <p:nvSpPr>
          <p:cNvPr id="141" name="Google Shape;141;p14"/>
          <p:cNvSpPr txBox="1"/>
          <p:nvPr/>
        </p:nvSpPr>
        <p:spPr>
          <a:xfrm>
            <a:off x="6493375" y="498625"/>
            <a:ext cx="2212500" cy="14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Lato"/>
                <a:ea typeface="Lato"/>
                <a:cs typeface="Lato"/>
                <a:sym typeface="Lato"/>
              </a:rPr>
              <a:t>Diagram Outline for Team 10</a:t>
            </a:r>
            <a:endParaRPr b="1"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11. Change Account Type</a:t>
            </a:r>
            <a:endParaRPr/>
          </a:p>
        </p:txBody>
      </p:sp>
      <p:sp>
        <p:nvSpPr>
          <p:cNvPr id="259" name="Google Shape;259;p32"/>
          <p:cNvSpPr txBox="1"/>
          <p:nvPr>
            <p:ph idx="1" type="body"/>
          </p:nvPr>
        </p:nvSpPr>
        <p:spPr>
          <a:xfrm>
            <a:off x="709750" y="1567550"/>
            <a:ext cx="2167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Back in the other windows in the accounts </a:t>
            </a:r>
            <a:r>
              <a:rPr lang="en"/>
              <a:t>section</a:t>
            </a:r>
            <a:r>
              <a:rPr lang="en"/>
              <a:t>  you need to </a:t>
            </a:r>
            <a:r>
              <a:rPr lang="en"/>
              <a:t>switch all the new user account types to Administrator so that you and your team can work on this machine as admins.</a:t>
            </a:r>
            <a:endParaRPr/>
          </a:p>
        </p:txBody>
      </p:sp>
      <p:pic>
        <p:nvPicPr>
          <p:cNvPr id="260" name="Google Shape;260;p32"/>
          <p:cNvPicPr preferRelativeResize="0"/>
          <p:nvPr/>
        </p:nvPicPr>
        <p:blipFill>
          <a:blip r:embed="rId3">
            <a:alphaModFix/>
          </a:blip>
          <a:stretch>
            <a:fillRect/>
          </a:stretch>
        </p:blipFill>
        <p:spPr>
          <a:xfrm>
            <a:off x="3029650" y="1460250"/>
            <a:ext cx="5934425" cy="3530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12A. Ethernet and Internet settings</a:t>
            </a:r>
            <a:endParaRPr/>
          </a:p>
        </p:txBody>
      </p:sp>
      <p:sp>
        <p:nvSpPr>
          <p:cNvPr id="266" name="Google Shape;266;p33"/>
          <p:cNvSpPr txBox="1"/>
          <p:nvPr>
            <p:ph idx="1" type="body"/>
          </p:nvPr>
        </p:nvSpPr>
        <p:spPr>
          <a:xfrm>
            <a:off x="709750" y="1634925"/>
            <a:ext cx="1875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you need to back to window from step 9 and select the Ethernet and Internet option in  there will be a section called </a:t>
            </a:r>
            <a:r>
              <a:rPr lang="en"/>
              <a:t>Ethernet, click on it and look for the option highlighted in called Change Adapter options </a:t>
            </a:r>
            <a:r>
              <a:rPr lang="en"/>
              <a:t> . It will take you too this window.</a:t>
            </a:r>
            <a:endParaRPr/>
          </a:p>
        </p:txBody>
      </p:sp>
      <p:pic>
        <p:nvPicPr>
          <p:cNvPr id="267" name="Google Shape;267;p33"/>
          <p:cNvPicPr preferRelativeResize="0"/>
          <p:nvPr/>
        </p:nvPicPr>
        <p:blipFill>
          <a:blip r:embed="rId3">
            <a:alphaModFix/>
          </a:blip>
          <a:stretch>
            <a:fillRect/>
          </a:stretch>
        </p:blipFill>
        <p:spPr>
          <a:xfrm>
            <a:off x="2737750" y="1460250"/>
            <a:ext cx="6147699" cy="3530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12B. Changing Ipv4</a:t>
            </a:r>
            <a:endParaRPr/>
          </a:p>
        </p:txBody>
      </p:sp>
      <p:sp>
        <p:nvSpPr>
          <p:cNvPr id="273" name="Google Shape;273;p34"/>
          <p:cNvSpPr txBox="1"/>
          <p:nvPr>
            <p:ph idx="1" type="body"/>
          </p:nvPr>
        </p:nvSpPr>
        <p:spPr>
          <a:xfrm>
            <a:off x="1001750" y="1567550"/>
            <a:ext cx="2246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this window you need to click on the double arrows next to rename this connections. It will open a smaller window, in this smaller window you need to select Ipv4 and click on properties </a:t>
            </a:r>
            <a:endParaRPr/>
          </a:p>
        </p:txBody>
      </p:sp>
      <p:pic>
        <p:nvPicPr>
          <p:cNvPr id="274" name="Google Shape;274;p34"/>
          <p:cNvPicPr preferRelativeResize="0"/>
          <p:nvPr/>
        </p:nvPicPr>
        <p:blipFill>
          <a:blip r:embed="rId3">
            <a:alphaModFix/>
          </a:blip>
          <a:stretch>
            <a:fillRect/>
          </a:stretch>
        </p:blipFill>
        <p:spPr>
          <a:xfrm>
            <a:off x="3400250" y="1460250"/>
            <a:ext cx="5005272" cy="353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12C. Setting Ip Address.</a:t>
            </a:r>
            <a:endParaRPr/>
          </a:p>
        </p:txBody>
      </p:sp>
      <p:sp>
        <p:nvSpPr>
          <p:cNvPr id="280" name="Google Shape;280;p35"/>
          <p:cNvSpPr txBox="1"/>
          <p:nvPr>
            <p:ph idx="1" type="body"/>
          </p:nvPr>
        </p:nvSpPr>
        <p:spPr>
          <a:xfrm>
            <a:off x="698525" y="1567550"/>
            <a:ext cx="20664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If you have follow the </a:t>
            </a:r>
            <a:r>
              <a:rPr lang="en"/>
              <a:t>instructions</a:t>
            </a:r>
            <a:r>
              <a:rPr lang="en"/>
              <a:t>  you will see a new window that will give you the option to set  this servers address.  Fill out the Ip address that your team agreed upon before starting this assignment. Also fill out the subnet and default gateway from your teams diagram. You don’t need to fill out the DNS right now but can choose to if you feel like it.</a:t>
            </a:r>
            <a:endParaRPr/>
          </a:p>
        </p:txBody>
      </p:sp>
      <p:pic>
        <p:nvPicPr>
          <p:cNvPr id="281" name="Google Shape;281;p35"/>
          <p:cNvPicPr preferRelativeResize="0"/>
          <p:nvPr/>
        </p:nvPicPr>
        <p:blipFill>
          <a:blip r:embed="rId3">
            <a:alphaModFix/>
          </a:blip>
          <a:stretch>
            <a:fillRect/>
          </a:stretch>
        </p:blipFill>
        <p:spPr>
          <a:xfrm>
            <a:off x="2917325" y="1460250"/>
            <a:ext cx="5664899" cy="3530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13. Rename the device</a:t>
            </a:r>
            <a:endParaRPr/>
          </a:p>
        </p:txBody>
      </p:sp>
      <p:sp>
        <p:nvSpPr>
          <p:cNvPr id="287" name="Google Shape;287;p36"/>
          <p:cNvSpPr txBox="1"/>
          <p:nvPr>
            <p:ph idx="1" type="body"/>
          </p:nvPr>
        </p:nvSpPr>
        <p:spPr>
          <a:xfrm>
            <a:off x="923125" y="1567550"/>
            <a:ext cx="18195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Going back to step 9 click on the system icon and </a:t>
            </a:r>
            <a:r>
              <a:rPr lang="en"/>
              <a:t>scroll</a:t>
            </a:r>
            <a:r>
              <a:rPr lang="en"/>
              <a:t> down until you see the about page. Inside of here will be an option to rename the PC, you will need to rename this device to match what you called the VM , this will cause the VM to restart. This is last step you need to do for now but later you will need to ping this device.</a:t>
            </a:r>
            <a:endParaRPr/>
          </a:p>
        </p:txBody>
      </p:sp>
      <p:pic>
        <p:nvPicPr>
          <p:cNvPr id="288" name="Google Shape;288;p36"/>
          <p:cNvPicPr preferRelativeResize="0"/>
          <p:nvPr/>
        </p:nvPicPr>
        <p:blipFill>
          <a:blip r:embed="rId3">
            <a:alphaModFix/>
          </a:blip>
          <a:stretch>
            <a:fillRect/>
          </a:stretch>
        </p:blipFill>
        <p:spPr>
          <a:xfrm>
            <a:off x="2895025" y="1460250"/>
            <a:ext cx="5541225" cy="3530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Setup an Alma Server</a:t>
            </a:r>
            <a:endParaRPr/>
          </a:p>
        </p:txBody>
      </p:sp>
      <p:sp>
        <p:nvSpPr>
          <p:cNvPr id="294" name="Google Shape;294;p37"/>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a:t>
            </a:r>
            <a:endParaRPr/>
          </a:p>
        </p:txBody>
      </p:sp>
      <p:sp>
        <p:nvSpPr>
          <p:cNvPr id="300" name="Google Shape;300;p38"/>
          <p:cNvSpPr txBox="1"/>
          <p:nvPr>
            <p:ph idx="1" type="body"/>
          </p:nvPr>
        </p:nvSpPr>
        <p:spPr>
          <a:xfrm>
            <a:off x="1297500" y="917225"/>
            <a:ext cx="7038900" cy="654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Click on Actions and select Create a new virtual machine</a:t>
            </a:r>
            <a:endParaRPr/>
          </a:p>
          <a:p>
            <a:pPr indent="0" lvl="0" marL="0" rtl="0" algn="l">
              <a:spcBef>
                <a:spcPts val="1200"/>
              </a:spcBef>
              <a:spcAft>
                <a:spcPts val="1200"/>
              </a:spcAft>
              <a:buNone/>
            </a:pPr>
            <a:r>
              <a:rPr lang="en"/>
              <a:t>Give the new machine a name according to the teams chosen naming schematic. In this case it is T10-D-AL3</a:t>
            </a:r>
            <a:endParaRPr/>
          </a:p>
        </p:txBody>
      </p:sp>
      <p:pic>
        <p:nvPicPr>
          <p:cNvPr id="301" name="Google Shape;301;p38"/>
          <p:cNvPicPr preferRelativeResize="0"/>
          <p:nvPr/>
        </p:nvPicPr>
        <p:blipFill>
          <a:blip r:embed="rId3">
            <a:alphaModFix/>
          </a:blip>
          <a:stretch>
            <a:fillRect/>
          </a:stretch>
        </p:blipFill>
        <p:spPr>
          <a:xfrm>
            <a:off x="84450" y="2045025"/>
            <a:ext cx="4164350" cy="2271926"/>
          </a:xfrm>
          <a:prstGeom prst="rect">
            <a:avLst/>
          </a:prstGeom>
          <a:noFill/>
          <a:ln>
            <a:noFill/>
          </a:ln>
        </p:spPr>
      </p:pic>
      <p:pic>
        <p:nvPicPr>
          <p:cNvPr id="302" name="Google Shape;302;p38"/>
          <p:cNvPicPr preferRelativeResize="0"/>
          <p:nvPr/>
        </p:nvPicPr>
        <p:blipFill>
          <a:blip r:embed="rId4">
            <a:alphaModFix/>
          </a:blip>
          <a:stretch>
            <a:fillRect/>
          </a:stretch>
        </p:blipFill>
        <p:spPr>
          <a:xfrm>
            <a:off x="4325175" y="2087675"/>
            <a:ext cx="4590401" cy="22732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a:t>
            </a:r>
            <a:endParaRPr/>
          </a:p>
        </p:txBody>
      </p:sp>
      <p:sp>
        <p:nvSpPr>
          <p:cNvPr id="308" name="Google Shape;308;p39"/>
          <p:cNvSpPr txBox="1"/>
          <p:nvPr>
            <p:ph idx="1" type="body"/>
          </p:nvPr>
        </p:nvSpPr>
        <p:spPr>
          <a:xfrm>
            <a:off x="1297500" y="984775"/>
            <a:ext cx="7038900" cy="54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CIT-470 as the compute resource then select CIT as the storage area</a:t>
            </a:r>
            <a:endParaRPr/>
          </a:p>
        </p:txBody>
      </p:sp>
      <p:pic>
        <p:nvPicPr>
          <p:cNvPr id="309" name="Google Shape;309;p39"/>
          <p:cNvPicPr preferRelativeResize="0"/>
          <p:nvPr/>
        </p:nvPicPr>
        <p:blipFill>
          <a:blip r:embed="rId3">
            <a:alphaModFix/>
          </a:blip>
          <a:stretch>
            <a:fillRect/>
          </a:stretch>
        </p:blipFill>
        <p:spPr>
          <a:xfrm>
            <a:off x="152400" y="1682275"/>
            <a:ext cx="3984276" cy="2541750"/>
          </a:xfrm>
          <a:prstGeom prst="rect">
            <a:avLst/>
          </a:prstGeom>
          <a:noFill/>
          <a:ln>
            <a:noFill/>
          </a:ln>
        </p:spPr>
      </p:pic>
      <p:pic>
        <p:nvPicPr>
          <p:cNvPr id="310" name="Google Shape;310;p39"/>
          <p:cNvPicPr preferRelativeResize="0"/>
          <p:nvPr/>
        </p:nvPicPr>
        <p:blipFill>
          <a:blip r:embed="rId4">
            <a:alphaModFix/>
          </a:blip>
          <a:stretch>
            <a:fillRect/>
          </a:stretch>
        </p:blipFill>
        <p:spPr>
          <a:xfrm>
            <a:off x="4289075" y="1682275"/>
            <a:ext cx="4446254" cy="254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3.</a:t>
            </a:r>
            <a:endParaRPr/>
          </a:p>
        </p:txBody>
      </p:sp>
      <p:sp>
        <p:nvSpPr>
          <p:cNvPr id="316" name="Google Shape;316;p40"/>
          <p:cNvSpPr txBox="1"/>
          <p:nvPr>
            <p:ph idx="1" type="body"/>
          </p:nvPr>
        </p:nvSpPr>
        <p:spPr>
          <a:xfrm>
            <a:off x="1246825" y="959450"/>
            <a:ext cx="7038900" cy="637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Select compatibility to ESXi 7.0 U2 and later</a:t>
            </a:r>
            <a:endParaRPr/>
          </a:p>
          <a:p>
            <a:pPr indent="0" lvl="0" marL="0" rtl="0" algn="l">
              <a:spcBef>
                <a:spcPts val="1200"/>
              </a:spcBef>
              <a:spcAft>
                <a:spcPts val="1200"/>
              </a:spcAft>
              <a:buNone/>
            </a:pPr>
            <a:r>
              <a:rPr lang="en"/>
              <a:t>Select Linux as the guest OS Family and RedHat Enterprise Linux 8 (64-bit) as the Guest OS Version</a:t>
            </a:r>
            <a:endParaRPr/>
          </a:p>
        </p:txBody>
      </p:sp>
      <p:pic>
        <p:nvPicPr>
          <p:cNvPr id="317" name="Google Shape;317;p40"/>
          <p:cNvPicPr preferRelativeResize="0"/>
          <p:nvPr/>
        </p:nvPicPr>
        <p:blipFill>
          <a:blip r:embed="rId3">
            <a:alphaModFix/>
          </a:blip>
          <a:stretch>
            <a:fillRect/>
          </a:stretch>
        </p:blipFill>
        <p:spPr>
          <a:xfrm>
            <a:off x="0" y="1985900"/>
            <a:ext cx="4299474" cy="2417375"/>
          </a:xfrm>
          <a:prstGeom prst="rect">
            <a:avLst/>
          </a:prstGeom>
          <a:noFill/>
          <a:ln>
            <a:noFill/>
          </a:ln>
        </p:spPr>
      </p:pic>
      <p:pic>
        <p:nvPicPr>
          <p:cNvPr id="318" name="Google Shape;318;p40"/>
          <p:cNvPicPr preferRelativeResize="0"/>
          <p:nvPr/>
        </p:nvPicPr>
        <p:blipFill>
          <a:blip r:embed="rId4">
            <a:alphaModFix/>
          </a:blip>
          <a:stretch>
            <a:fillRect/>
          </a:stretch>
        </p:blipFill>
        <p:spPr>
          <a:xfrm>
            <a:off x="4342074" y="1939700"/>
            <a:ext cx="4539727" cy="25097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4.</a:t>
            </a:r>
            <a:endParaRPr/>
          </a:p>
        </p:txBody>
      </p:sp>
      <p:sp>
        <p:nvSpPr>
          <p:cNvPr id="324" name="Google Shape;324;p41"/>
          <p:cNvSpPr txBox="1"/>
          <p:nvPr>
            <p:ph idx="1" type="body"/>
          </p:nvPr>
        </p:nvSpPr>
        <p:spPr>
          <a:xfrm>
            <a:off x="1373500" y="959450"/>
            <a:ext cx="7038900" cy="82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Customize hardware settings and check the Connect At Power On box</a:t>
            </a:r>
            <a:endParaRPr/>
          </a:p>
          <a:p>
            <a:pPr indent="0" lvl="0" marL="0" rtl="0" algn="l">
              <a:spcBef>
                <a:spcPts val="1200"/>
              </a:spcBef>
              <a:spcAft>
                <a:spcPts val="1200"/>
              </a:spcAft>
              <a:buNone/>
            </a:pPr>
            <a:r>
              <a:rPr lang="en"/>
              <a:t>Select NEXT and then FINISH</a:t>
            </a:r>
            <a:endParaRPr/>
          </a:p>
        </p:txBody>
      </p:sp>
      <p:pic>
        <p:nvPicPr>
          <p:cNvPr id="325" name="Google Shape;325;p41"/>
          <p:cNvPicPr preferRelativeResize="0"/>
          <p:nvPr/>
        </p:nvPicPr>
        <p:blipFill>
          <a:blip r:embed="rId3">
            <a:alphaModFix/>
          </a:blip>
          <a:stretch>
            <a:fillRect/>
          </a:stretch>
        </p:blipFill>
        <p:spPr>
          <a:xfrm>
            <a:off x="92900" y="2225600"/>
            <a:ext cx="4293025" cy="2386950"/>
          </a:xfrm>
          <a:prstGeom prst="rect">
            <a:avLst/>
          </a:prstGeom>
          <a:noFill/>
          <a:ln>
            <a:noFill/>
          </a:ln>
        </p:spPr>
      </p:pic>
      <p:pic>
        <p:nvPicPr>
          <p:cNvPr id="326" name="Google Shape;326;p41"/>
          <p:cNvPicPr preferRelativeResize="0"/>
          <p:nvPr/>
        </p:nvPicPr>
        <p:blipFill>
          <a:blip r:embed="rId4">
            <a:alphaModFix/>
          </a:blip>
          <a:stretch>
            <a:fillRect/>
          </a:stretch>
        </p:blipFill>
        <p:spPr>
          <a:xfrm>
            <a:off x="4470750" y="2265025"/>
            <a:ext cx="4453275" cy="2160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Zone Information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5.</a:t>
            </a:r>
            <a:endParaRPr/>
          </a:p>
        </p:txBody>
      </p:sp>
      <p:sp>
        <p:nvSpPr>
          <p:cNvPr id="332" name="Google Shape;332;p42"/>
          <p:cNvSpPr txBox="1"/>
          <p:nvPr>
            <p:ph idx="1" type="body"/>
          </p:nvPr>
        </p:nvSpPr>
        <p:spPr>
          <a:xfrm>
            <a:off x="1348175" y="891900"/>
            <a:ext cx="7038900" cy="654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Under Summary open the Actions menu and select Edit Settings</a:t>
            </a:r>
            <a:endParaRPr/>
          </a:p>
          <a:p>
            <a:pPr indent="0" lvl="0" marL="0" rtl="0" algn="l">
              <a:spcBef>
                <a:spcPts val="1200"/>
              </a:spcBef>
              <a:spcAft>
                <a:spcPts val="1200"/>
              </a:spcAft>
              <a:buNone/>
            </a:pPr>
            <a:r>
              <a:rPr lang="en"/>
              <a:t>Select the VM options Tab</a:t>
            </a:r>
            <a:endParaRPr/>
          </a:p>
        </p:txBody>
      </p:sp>
      <p:pic>
        <p:nvPicPr>
          <p:cNvPr id="333" name="Google Shape;333;p42"/>
          <p:cNvPicPr preferRelativeResize="0"/>
          <p:nvPr/>
        </p:nvPicPr>
        <p:blipFill>
          <a:blip r:embed="rId3">
            <a:alphaModFix/>
          </a:blip>
          <a:stretch>
            <a:fillRect/>
          </a:stretch>
        </p:blipFill>
        <p:spPr>
          <a:xfrm>
            <a:off x="152400" y="1699200"/>
            <a:ext cx="4586274" cy="2876001"/>
          </a:xfrm>
          <a:prstGeom prst="rect">
            <a:avLst/>
          </a:prstGeom>
          <a:noFill/>
          <a:ln>
            <a:noFill/>
          </a:ln>
        </p:spPr>
      </p:pic>
      <p:pic>
        <p:nvPicPr>
          <p:cNvPr id="334" name="Google Shape;334;p42"/>
          <p:cNvPicPr preferRelativeResize="0"/>
          <p:nvPr/>
        </p:nvPicPr>
        <p:blipFill>
          <a:blip r:embed="rId4">
            <a:alphaModFix/>
          </a:blip>
          <a:stretch>
            <a:fillRect/>
          </a:stretch>
        </p:blipFill>
        <p:spPr>
          <a:xfrm>
            <a:off x="4891074" y="1699200"/>
            <a:ext cx="4100525" cy="2895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1297500" y="393750"/>
            <a:ext cx="7038900" cy="5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6.</a:t>
            </a:r>
            <a:endParaRPr/>
          </a:p>
        </p:txBody>
      </p:sp>
      <p:sp>
        <p:nvSpPr>
          <p:cNvPr id="340" name="Google Shape;340;p43"/>
          <p:cNvSpPr txBox="1"/>
          <p:nvPr>
            <p:ph idx="1" type="body"/>
          </p:nvPr>
        </p:nvSpPr>
        <p:spPr>
          <a:xfrm>
            <a:off x="1297500" y="820375"/>
            <a:ext cx="7038900" cy="810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Under General Options, Select Guest OS family and select Linux then Under Guest OS Version  select </a:t>
            </a:r>
            <a:r>
              <a:rPr lang="en"/>
              <a:t>Red Hat</a:t>
            </a:r>
            <a:r>
              <a:rPr lang="en"/>
              <a:t> Enterprise Linux 8 (64-Bit) Click OK</a:t>
            </a:r>
            <a:endParaRPr/>
          </a:p>
          <a:p>
            <a:pPr indent="0" lvl="0" marL="0" rtl="0" algn="l">
              <a:spcBef>
                <a:spcPts val="1200"/>
              </a:spcBef>
              <a:spcAft>
                <a:spcPts val="1200"/>
              </a:spcAft>
              <a:buNone/>
            </a:pPr>
            <a:r>
              <a:rPr lang="en"/>
              <a:t>Under the Summary tab, scroll down to the notes section and click ADD</a:t>
            </a:r>
            <a:endParaRPr/>
          </a:p>
        </p:txBody>
      </p:sp>
      <p:pic>
        <p:nvPicPr>
          <p:cNvPr id="341" name="Google Shape;341;p43"/>
          <p:cNvPicPr preferRelativeResize="0"/>
          <p:nvPr/>
        </p:nvPicPr>
        <p:blipFill>
          <a:blip r:embed="rId3">
            <a:alphaModFix/>
          </a:blip>
          <a:stretch>
            <a:fillRect/>
          </a:stretch>
        </p:blipFill>
        <p:spPr>
          <a:xfrm>
            <a:off x="152400" y="1873572"/>
            <a:ext cx="3784024" cy="3117529"/>
          </a:xfrm>
          <a:prstGeom prst="rect">
            <a:avLst/>
          </a:prstGeom>
          <a:noFill/>
          <a:ln>
            <a:noFill/>
          </a:ln>
        </p:spPr>
      </p:pic>
      <p:cxnSp>
        <p:nvCxnSpPr>
          <p:cNvPr id="342" name="Google Shape;342;p43"/>
          <p:cNvCxnSpPr/>
          <p:nvPr/>
        </p:nvCxnSpPr>
        <p:spPr>
          <a:xfrm>
            <a:off x="3125525" y="3751075"/>
            <a:ext cx="810900" cy="810900"/>
          </a:xfrm>
          <a:prstGeom prst="straightConnector1">
            <a:avLst/>
          </a:prstGeom>
          <a:noFill/>
          <a:ln cap="flat" cmpd="sng" w="9525">
            <a:solidFill>
              <a:schemeClr val="dk2"/>
            </a:solidFill>
            <a:prstDash val="solid"/>
            <a:round/>
            <a:headEnd len="med" w="med" type="none"/>
            <a:tailEnd len="med" w="med" type="none"/>
          </a:ln>
        </p:spPr>
      </p:cxnSp>
      <p:pic>
        <p:nvPicPr>
          <p:cNvPr id="343" name="Google Shape;343;p43"/>
          <p:cNvPicPr preferRelativeResize="0"/>
          <p:nvPr/>
        </p:nvPicPr>
        <p:blipFill>
          <a:blip r:embed="rId4">
            <a:alphaModFix/>
          </a:blip>
          <a:stretch>
            <a:fillRect/>
          </a:stretch>
        </p:blipFill>
        <p:spPr>
          <a:xfrm>
            <a:off x="4129250" y="1873575"/>
            <a:ext cx="4207138" cy="3117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7.</a:t>
            </a:r>
            <a:endParaRPr/>
          </a:p>
        </p:txBody>
      </p:sp>
      <p:sp>
        <p:nvSpPr>
          <p:cNvPr id="349" name="Google Shape;349;p44"/>
          <p:cNvSpPr txBox="1"/>
          <p:nvPr>
            <p:ph idx="1" type="body"/>
          </p:nvPr>
        </p:nvSpPr>
        <p:spPr>
          <a:xfrm>
            <a:off x="1415750" y="837250"/>
            <a:ext cx="7038900" cy="4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Enter the Team name, Zone, and OS</a:t>
            </a:r>
            <a:endParaRPr/>
          </a:p>
        </p:txBody>
      </p:sp>
      <p:pic>
        <p:nvPicPr>
          <p:cNvPr id="350" name="Google Shape;350;p44"/>
          <p:cNvPicPr preferRelativeResize="0"/>
          <p:nvPr/>
        </p:nvPicPr>
        <p:blipFill>
          <a:blip r:embed="rId3">
            <a:alphaModFix/>
          </a:blip>
          <a:stretch>
            <a:fillRect/>
          </a:stretch>
        </p:blipFill>
        <p:spPr>
          <a:xfrm>
            <a:off x="1342700" y="1442000"/>
            <a:ext cx="5867400" cy="316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8.</a:t>
            </a:r>
            <a:endParaRPr/>
          </a:p>
        </p:txBody>
      </p:sp>
      <p:sp>
        <p:nvSpPr>
          <p:cNvPr id="356" name="Google Shape;356;p45"/>
          <p:cNvSpPr txBox="1"/>
          <p:nvPr>
            <p:ph idx="1" type="body"/>
          </p:nvPr>
        </p:nvSpPr>
        <p:spPr>
          <a:xfrm>
            <a:off x="1297500" y="884975"/>
            <a:ext cx="7438800" cy="1025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Power on the machine</a:t>
            </a:r>
            <a:endParaRPr/>
          </a:p>
          <a:p>
            <a:pPr indent="0" lvl="0" marL="0" rtl="0" algn="l">
              <a:spcBef>
                <a:spcPts val="1200"/>
              </a:spcBef>
              <a:spcAft>
                <a:spcPts val="0"/>
              </a:spcAft>
              <a:buNone/>
            </a:pPr>
            <a:r>
              <a:rPr lang="en"/>
              <a:t>When the vmWare tools is not installed warning pops up, click actions and then install vmware tools</a:t>
            </a:r>
            <a:endParaRPr/>
          </a:p>
          <a:p>
            <a:pPr indent="0" lvl="0" marL="0" rtl="0" algn="l">
              <a:spcBef>
                <a:spcPts val="1200"/>
              </a:spcBef>
              <a:spcAft>
                <a:spcPts val="1200"/>
              </a:spcAft>
              <a:buNone/>
            </a:pPr>
            <a:r>
              <a:rPr lang="en"/>
              <a:t>Choose a language and click next</a:t>
            </a:r>
            <a:endParaRPr/>
          </a:p>
        </p:txBody>
      </p:sp>
      <p:pic>
        <p:nvPicPr>
          <p:cNvPr id="357" name="Google Shape;357;p45"/>
          <p:cNvPicPr preferRelativeResize="0"/>
          <p:nvPr/>
        </p:nvPicPr>
        <p:blipFill>
          <a:blip r:embed="rId3">
            <a:alphaModFix/>
          </a:blip>
          <a:stretch>
            <a:fillRect/>
          </a:stretch>
        </p:blipFill>
        <p:spPr>
          <a:xfrm>
            <a:off x="152400" y="1910713"/>
            <a:ext cx="4324449" cy="1157350"/>
          </a:xfrm>
          <a:prstGeom prst="rect">
            <a:avLst/>
          </a:prstGeom>
          <a:noFill/>
          <a:ln>
            <a:noFill/>
          </a:ln>
        </p:spPr>
      </p:pic>
      <p:pic>
        <p:nvPicPr>
          <p:cNvPr id="358" name="Google Shape;358;p45"/>
          <p:cNvPicPr preferRelativeResize="0"/>
          <p:nvPr/>
        </p:nvPicPr>
        <p:blipFill>
          <a:blip r:embed="rId4">
            <a:alphaModFix/>
          </a:blip>
          <a:stretch>
            <a:fillRect/>
          </a:stretch>
        </p:blipFill>
        <p:spPr>
          <a:xfrm>
            <a:off x="4572001" y="1910725"/>
            <a:ext cx="4164252" cy="1643049"/>
          </a:xfrm>
          <a:prstGeom prst="rect">
            <a:avLst/>
          </a:prstGeom>
          <a:noFill/>
          <a:ln>
            <a:noFill/>
          </a:ln>
        </p:spPr>
      </p:pic>
      <p:pic>
        <p:nvPicPr>
          <p:cNvPr id="359" name="Google Shape;359;p45"/>
          <p:cNvPicPr preferRelativeResize="0"/>
          <p:nvPr/>
        </p:nvPicPr>
        <p:blipFill>
          <a:blip r:embed="rId5">
            <a:alphaModFix/>
          </a:blip>
          <a:stretch>
            <a:fillRect/>
          </a:stretch>
        </p:blipFill>
        <p:spPr>
          <a:xfrm>
            <a:off x="152400" y="3068050"/>
            <a:ext cx="2618400" cy="202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9.</a:t>
            </a:r>
            <a:endParaRPr/>
          </a:p>
        </p:txBody>
      </p:sp>
      <p:sp>
        <p:nvSpPr>
          <p:cNvPr id="365" name="Google Shape;365;p46"/>
          <p:cNvSpPr txBox="1"/>
          <p:nvPr>
            <p:ph idx="1" type="body"/>
          </p:nvPr>
        </p:nvSpPr>
        <p:spPr>
          <a:xfrm>
            <a:off x="1297500" y="939550"/>
            <a:ext cx="7038900" cy="86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Click on </a:t>
            </a:r>
            <a:r>
              <a:rPr lang="en"/>
              <a:t>Installation</a:t>
            </a:r>
            <a:r>
              <a:rPr lang="en"/>
              <a:t> Destination</a:t>
            </a:r>
            <a:endParaRPr/>
          </a:p>
          <a:p>
            <a:pPr indent="0" lvl="0" marL="0" rtl="0" algn="l">
              <a:spcBef>
                <a:spcPts val="1200"/>
              </a:spcBef>
              <a:spcAft>
                <a:spcPts val="1200"/>
              </a:spcAft>
              <a:buNone/>
            </a:pPr>
            <a:r>
              <a:rPr lang="en"/>
              <a:t>Set Storage Configuration to Automatic and click done</a:t>
            </a:r>
            <a:endParaRPr/>
          </a:p>
        </p:txBody>
      </p:sp>
      <p:pic>
        <p:nvPicPr>
          <p:cNvPr id="366" name="Google Shape;366;p46"/>
          <p:cNvPicPr preferRelativeResize="0"/>
          <p:nvPr/>
        </p:nvPicPr>
        <p:blipFill>
          <a:blip r:embed="rId3">
            <a:alphaModFix/>
          </a:blip>
          <a:stretch>
            <a:fillRect/>
          </a:stretch>
        </p:blipFill>
        <p:spPr>
          <a:xfrm>
            <a:off x="1077900" y="2358850"/>
            <a:ext cx="2588151" cy="2006875"/>
          </a:xfrm>
          <a:prstGeom prst="rect">
            <a:avLst/>
          </a:prstGeom>
          <a:noFill/>
          <a:ln>
            <a:noFill/>
          </a:ln>
        </p:spPr>
      </p:pic>
      <p:pic>
        <p:nvPicPr>
          <p:cNvPr id="367" name="Google Shape;367;p46"/>
          <p:cNvPicPr preferRelativeResize="0"/>
          <p:nvPr/>
        </p:nvPicPr>
        <p:blipFill>
          <a:blip r:embed="rId4">
            <a:alphaModFix/>
          </a:blip>
          <a:stretch>
            <a:fillRect/>
          </a:stretch>
        </p:blipFill>
        <p:spPr>
          <a:xfrm>
            <a:off x="4428675" y="2135025"/>
            <a:ext cx="3488125" cy="2230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10.</a:t>
            </a:r>
            <a:endParaRPr/>
          </a:p>
        </p:txBody>
      </p:sp>
      <p:sp>
        <p:nvSpPr>
          <p:cNvPr id="373" name="Google Shape;373;p47"/>
          <p:cNvSpPr txBox="1"/>
          <p:nvPr>
            <p:ph idx="1" type="body"/>
          </p:nvPr>
        </p:nvSpPr>
        <p:spPr>
          <a:xfrm>
            <a:off x="1297500" y="1077675"/>
            <a:ext cx="7038900" cy="1039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Select Time Zone</a:t>
            </a:r>
            <a:endParaRPr/>
          </a:p>
          <a:p>
            <a:pPr indent="0" lvl="0" marL="0" rtl="0" algn="l">
              <a:spcBef>
                <a:spcPts val="1200"/>
              </a:spcBef>
              <a:spcAft>
                <a:spcPts val="0"/>
              </a:spcAft>
              <a:buNone/>
            </a:pPr>
            <a:r>
              <a:rPr lang="en"/>
              <a:t>Create a user by filling in the needed information and checking the make Administrator box.</a:t>
            </a:r>
            <a:endParaRPr/>
          </a:p>
          <a:p>
            <a:pPr indent="0" lvl="0" marL="0" rtl="0" algn="l">
              <a:spcBef>
                <a:spcPts val="1200"/>
              </a:spcBef>
              <a:spcAft>
                <a:spcPts val="1200"/>
              </a:spcAft>
              <a:buNone/>
            </a:pPr>
            <a:r>
              <a:rPr lang="en"/>
              <a:t>Make sure to create a strong password</a:t>
            </a:r>
            <a:endParaRPr/>
          </a:p>
        </p:txBody>
      </p:sp>
      <p:pic>
        <p:nvPicPr>
          <p:cNvPr id="374" name="Google Shape;374;p47"/>
          <p:cNvPicPr preferRelativeResize="0"/>
          <p:nvPr/>
        </p:nvPicPr>
        <p:blipFill>
          <a:blip r:embed="rId3">
            <a:alphaModFix/>
          </a:blip>
          <a:stretch>
            <a:fillRect/>
          </a:stretch>
        </p:blipFill>
        <p:spPr>
          <a:xfrm>
            <a:off x="126450" y="2272975"/>
            <a:ext cx="2804199" cy="2008851"/>
          </a:xfrm>
          <a:prstGeom prst="rect">
            <a:avLst/>
          </a:prstGeom>
          <a:noFill/>
          <a:ln>
            <a:noFill/>
          </a:ln>
        </p:spPr>
      </p:pic>
      <p:pic>
        <p:nvPicPr>
          <p:cNvPr id="375" name="Google Shape;375;p47"/>
          <p:cNvPicPr preferRelativeResize="0"/>
          <p:nvPr/>
        </p:nvPicPr>
        <p:blipFill>
          <a:blip r:embed="rId4">
            <a:alphaModFix/>
          </a:blip>
          <a:stretch>
            <a:fillRect/>
          </a:stretch>
        </p:blipFill>
        <p:spPr>
          <a:xfrm>
            <a:off x="3073950" y="2272975"/>
            <a:ext cx="4816676" cy="2008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11.</a:t>
            </a:r>
            <a:endParaRPr/>
          </a:p>
        </p:txBody>
      </p:sp>
      <p:sp>
        <p:nvSpPr>
          <p:cNvPr id="381" name="Google Shape;381;p48"/>
          <p:cNvSpPr txBox="1"/>
          <p:nvPr>
            <p:ph idx="1" type="body"/>
          </p:nvPr>
        </p:nvSpPr>
        <p:spPr>
          <a:xfrm>
            <a:off x="1297500" y="967875"/>
            <a:ext cx="7038900" cy="1143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Click on Network &amp; </a:t>
            </a:r>
            <a:r>
              <a:rPr lang="en"/>
              <a:t>Hostname</a:t>
            </a:r>
            <a:r>
              <a:rPr lang="en"/>
              <a:t> add the (machine name).localdomain to the host name field, click apply, and then click on Configure</a:t>
            </a:r>
            <a:endParaRPr/>
          </a:p>
          <a:p>
            <a:pPr indent="0" lvl="0" marL="0" rtl="0" algn="l">
              <a:spcBef>
                <a:spcPts val="1200"/>
              </a:spcBef>
              <a:spcAft>
                <a:spcPts val="0"/>
              </a:spcAft>
              <a:buNone/>
            </a:pPr>
            <a:r>
              <a:rPr lang="en"/>
              <a:t>Select IPv4 setting and add ip address, netmask, gateway then click Add</a:t>
            </a:r>
            <a:endParaRPr/>
          </a:p>
          <a:p>
            <a:pPr indent="0" lvl="0" marL="0" rtl="0" algn="l">
              <a:spcBef>
                <a:spcPts val="1200"/>
              </a:spcBef>
              <a:spcAft>
                <a:spcPts val="1200"/>
              </a:spcAft>
              <a:buNone/>
            </a:pPr>
            <a:r>
              <a:rPr lang="en"/>
              <a:t>Add DNS addresses then click next</a:t>
            </a:r>
            <a:endParaRPr/>
          </a:p>
        </p:txBody>
      </p:sp>
      <p:pic>
        <p:nvPicPr>
          <p:cNvPr id="382" name="Google Shape;382;p48"/>
          <p:cNvPicPr preferRelativeResize="0"/>
          <p:nvPr/>
        </p:nvPicPr>
        <p:blipFill>
          <a:blip r:embed="rId3">
            <a:alphaModFix/>
          </a:blip>
          <a:stretch>
            <a:fillRect/>
          </a:stretch>
        </p:blipFill>
        <p:spPr>
          <a:xfrm>
            <a:off x="204350" y="2310075"/>
            <a:ext cx="2761975" cy="2144900"/>
          </a:xfrm>
          <a:prstGeom prst="rect">
            <a:avLst/>
          </a:prstGeom>
          <a:noFill/>
          <a:ln>
            <a:noFill/>
          </a:ln>
        </p:spPr>
      </p:pic>
      <p:pic>
        <p:nvPicPr>
          <p:cNvPr id="383" name="Google Shape;383;p48"/>
          <p:cNvPicPr preferRelativeResize="0"/>
          <p:nvPr/>
        </p:nvPicPr>
        <p:blipFill>
          <a:blip r:embed="rId4">
            <a:alphaModFix/>
          </a:blip>
          <a:stretch>
            <a:fillRect/>
          </a:stretch>
        </p:blipFill>
        <p:spPr>
          <a:xfrm>
            <a:off x="3154605" y="2310075"/>
            <a:ext cx="2630225" cy="1985275"/>
          </a:xfrm>
          <a:prstGeom prst="rect">
            <a:avLst/>
          </a:prstGeom>
          <a:noFill/>
          <a:ln>
            <a:noFill/>
          </a:ln>
        </p:spPr>
      </p:pic>
      <p:pic>
        <p:nvPicPr>
          <p:cNvPr id="384" name="Google Shape;384;p48"/>
          <p:cNvPicPr preferRelativeResize="0"/>
          <p:nvPr/>
        </p:nvPicPr>
        <p:blipFill>
          <a:blip r:embed="rId5">
            <a:alphaModFix/>
          </a:blip>
          <a:stretch>
            <a:fillRect/>
          </a:stretch>
        </p:blipFill>
        <p:spPr>
          <a:xfrm>
            <a:off x="6023225" y="2310075"/>
            <a:ext cx="2630225" cy="20228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12.</a:t>
            </a:r>
            <a:endParaRPr/>
          </a:p>
        </p:txBody>
      </p:sp>
      <p:sp>
        <p:nvSpPr>
          <p:cNvPr id="390" name="Google Shape;390;p49"/>
          <p:cNvSpPr txBox="1"/>
          <p:nvPr>
            <p:ph idx="1" type="body"/>
          </p:nvPr>
        </p:nvSpPr>
        <p:spPr>
          <a:xfrm>
            <a:off x="1356625" y="917200"/>
            <a:ext cx="70389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Select Begin </a:t>
            </a:r>
            <a:r>
              <a:rPr lang="en"/>
              <a:t>Installation</a:t>
            </a:r>
            <a:r>
              <a:rPr lang="en"/>
              <a:t> Process, wait for completion, and then reboot the system</a:t>
            </a:r>
            <a:endParaRPr/>
          </a:p>
        </p:txBody>
      </p:sp>
      <p:pic>
        <p:nvPicPr>
          <p:cNvPr id="391" name="Google Shape;391;p49"/>
          <p:cNvPicPr preferRelativeResize="0"/>
          <p:nvPr/>
        </p:nvPicPr>
        <p:blipFill>
          <a:blip r:embed="rId3">
            <a:alphaModFix/>
          </a:blip>
          <a:stretch>
            <a:fillRect/>
          </a:stretch>
        </p:blipFill>
        <p:spPr>
          <a:xfrm>
            <a:off x="247946" y="1663825"/>
            <a:ext cx="2638125" cy="1969000"/>
          </a:xfrm>
          <a:prstGeom prst="rect">
            <a:avLst/>
          </a:prstGeom>
          <a:noFill/>
          <a:ln>
            <a:noFill/>
          </a:ln>
        </p:spPr>
      </p:pic>
      <p:pic>
        <p:nvPicPr>
          <p:cNvPr id="392" name="Google Shape;392;p49"/>
          <p:cNvPicPr preferRelativeResize="0"/>
          <p:nvPr/>
        </p:nvPicPr>
        <p:blipFill>
          <a:blip r:embed="rId4">
            <a:alphaModFix/>
          </a:blip>
          <a:stretch>
            <a:fillRect/>
          </a:stretch>
        </p:blipFill>
        <p:spPr>
          <a:xfrm>
            <a:off x="3038472" y="1648300"/>
            <a:ext cx="1869100" cy="1446551"/>
          </a:xfrm>
          <a:prstGeom prst="rect">
            <a:avLst/>
          </a:prstGeom>
          <a:noFill/>
          <a:ln>
            <a:noFill/>
          </a:ln>
        </p:spPr>
      </p:pic>
      <p:pic>
        <p:nvPicPr>
          <p:cNvPr id="393" name="Google Shape;393;p49"/>
          <p:cNvPicPr preferRelativeResize="0"/>
          <p:nvPr/>
        </p:nvPicPr>
        <p:blipFill>
          <a:blip r:embed="rId5">
            <a:alphaModFix/>
          </a:blip>
          <a:stretch>
            <a:fillRect/>
          </a:stretch>
        </p:blipFill>
        <p:spPr>
          <a:xfrm>
            <a:off x="5059973" y="1648300"/>
            <a:ext cx="3931626" cy="301026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13.</a:t>
            </a:r>
            <a:endParaRPr/>
          </a:p>
        </p:txBody>
      </p:sp>
      <p:sp>
        <p:nvSpPr>
          <p:cNvPr id="399" name="Google Shape;399;p50"/>
          <p:cNvSpPr txBox="1"/>
          <p:nvPr>
            <p:ph idx="1" type="body"/>
          </p:nvPr>
        </p:nvSpPr>
        <p:spPr>
          <a:xfrm>
            <a:off x="1238375" y="8919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Accept the licensing agreement</a:t>
            </a:r>
            <a:endParaRPr/>
          </a:p>
          <a:p>
            <a:pPr indent="0" lvl="0" marL="0" rtl="0" algn="l">
              <a:spcBef>
                <a:spcPts val="1200"/>
              </a:spcBef>
              <a:spcAft>
                <a:spcPts val="1200"/>
              </a:spcAft>
              <a:buNone/>
            </a:pPr>
            <a:r>
              <a:rPr lang="en"/>
              <a:t>Go Back to vSphere Client and select the Settings icon</a:t>
            </a:r>
            <a:endParaRPr/>
          </a:p>
        </p:txBody>
      </p:sp>
      <p:pic>
        <p:nvPicPr>
          <p:cNvPr id="400" name="Google Shape;400;p50"/>
          <p:cNvPicPr preferRelativeResize="0"/>
          <p:nvPr/>
        </p:nvPicPr>
        <p:blipFill>
          <a:blip r:embed="rId3">
            <a:alphaModFix/>
          </a:blip>
          <a:stretch>
            <a:fillRect/>
          </a:stretch>
        </p:blipFill>
        <p:spPr>
          <a:xfrm>
            <a:off x="338225" y="2379175"/>
            <a:ext cx="1858275" cy="1313425"/>
          </a:xfrm>
          <a:prstGeom prst="rect">
            <a:avLst/>
          </a:prstGeom>
          <a:noFill/>
          <a:ln>
            <a:noFill/>
          </a:ln>
        </p:spPr>
      </p:pic>
      <p:pic>
        <p:nvPicPr>
          <p:cNvPr id="401" name="Google Shape;401;p50"/>
          <p:cNvPicPr preferRelativeResize="0"/>
          <p:nvPr/>
        </p:nvPicPr>
        <p:blipFill>
          <a:blip r:embed="rId4">
            <a:alphaModFix/>
          </a:blip>
          <a:stretch>
            <a:fillRect/>
          </a:stretch>
        </p:blipFill>
        <p:spPr>
          <a:xfrm>
            <a:off x="2939900" y="1859525"/>
            <a:ext cx="5337375" cy="235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14.</a:t>
            </a:r>
            <a:endParaRPr/>
          </a:p>
        </p:txBody>
      </p:sp>
      <p:sp>
        <p:nvSpPr>
          <p:cNvPr id="407" name="Google Shape;407;p51"/>
          <p:cNvSpPr txBox="1"/>
          <p:nvPr>
            <p:ph idx="1" type="body"/>
          </p:nvPr>
        </p:nvSpPr>
        <p:spPr>
          <a:xfrm>
            <a:off x="1297500" y="1018575"/>
            <a:ext cx="7038900" cy="743700"/>
          </a:xfrm>
          <a:prstGeom prst="rect">
            <a:avLst/>
          </a:prstGeom>
        </p:spPr>
        <p:txBody>
          <a:bodyPr anchorCtr="0" anchor="t" bIns="91425" lIns="91425" spcFirstLastPara="1" rIns="91425" wrap="square" tIns="91425">
            <a:normAutofit fontScale="40000" lnSpcReduction="10000"/>
          </a:bodyPr>
          <a:lstStyle/>
          <a:p>
            <a:pPr indent="0" lvl="0" marL="0" rtl="0" algn="l">
              <a:spcBef>
                <a:spcPts val="0"/>
              </a:spcBef>
              <a:spcAft>
                <a:spcPts val="0"/>
              </a:spcAft>
              <a:buNone/>
            </a:pPr>
            <a:r>
              <a:rPr lang="en"/>
              <a:t>Under the Virtual Hardware tab &gt; CD/DVD drive 1 use the dropdown arrow to remove the iso image and select Client Device</a:t>
            </a:r>
            <a:endParaRPr/>
          </a:p>
          <a:p>
            <a:pPr indent="0" lvl="0" marL="0" rtl="0" algn="l">
              <a:spcBef>
                <a:spcPts val="1200"/>
              </a:spcBef>
              <a:spcAft>
                <a:spcPts val="0"/>
              </a:spcAft>
              <a:buNone/>
            </a:pPr>
            <a:r>
              <a:rPr lang="en"/>
              <a:t>Go to the Alma Linux workstation and select settings from the dropdown then select network</a:t>
            </a:r>
            <a:endParaRPr/>
          </a:p>
          <a:p>
            <a:pPr indent="0" lvl="0" marL="0" rtl="0" algn="l">
              <a:spcBef>
                <a:spcPts val="1200"/>
              </a:spcBef>
              <a:spcAft>
                <a:spcPts val="1200"/>
              </a:spcAft>
              <a:buNone/>
            </a:pPr>
            <a:r>
              <a:rPr lang="en"/>
              <a:t>Switch the Wired Selection on then click on the settings gear icon</a:t>
            </a:r>
            <a:endParaRPr/>
          </a:p>
        </p:txBody>
      </p:sp>
      <p:pic>
        <p:nvPicPr>
          <p:cNvPr id="408" name="Google Shape;408;p51"/>
          <p:cNvPicPr preferRelativeResize="0"/>
          <p:nvPr/>
        </p:nvPicPr>
        <p:blipFill>
          <a:blip r:embed="rId3">
            <a:alphaModFix/>
          </a:blip>
          <a:stretch>
            <a:fillRect/>
          </a:stretch>
        </p:blipFill>
        <p:spPr>
          <a:xfrm>
            <a:off x="152400" y="1857150"/>
            <a:ext cx="2432575" cy="1990525"/>
          </a:xfrm>
          <a:prstGeom prst="rect">
            <a:avLst/>
          </a:prstGeom>
          <a:noFill/>
          <a:ln>
            <a:noFill/>
          </a:ln>
        </p:spPr>
      </p:pic>
      <p:pic>
        <p:nvPicPr>
          <p:cNvPr id="409" name="Google Shape;409;p51"/>
          <p:cNvPicPr preferRelativeResize="0"/>
          <p:nvPr/>
        </p:nvPicPr>
        <p:blipFill rotWithShape="1">
          <a:blip r:embed="rId4">
            <a:alphaModFix/>
          </a:blip>
          <a:srcRect b="0" l="2220" r="-2219" t="0"/>
          <a:stretch/>
        </p:blipFill>
        <p:spPr>
          <a:xfrm>
            <a:off x="2767925" y="1857150"/>
            <a:ext cx="2752229" cy="1990524"/>
          </a:xfrm>
          <a:prstGeom prst="rect">
            <a:avLst/>
          </a:prstGeom>
          <a:noFill/>
          <a:ln>
            <a:noFill/>
          </a:ln>
        </p:spPr>
      </p:pic>
      <p:pic>
        <p:nvPicPr>
          <p:cNvPr id="410" name="Google Shape;410;p51"/>
          <p:cNvPicPr preferRelativeResize="0"/>
          <p:nvPr/>
        </p:nvPicPr>
        <p:blipFill>
          <a:blip r:embed="rId5">
            <a:alphaModFix/>
          </a:blip>
          <a:stretch>
            <a:fillRect/>
          </a:stretch>
        </p:blipFill>
        <p:spPr>
          <a:xfrm>
            <a:off x="5642001" y="1673775"/>
            <a:ext cx="2838150" cy="2134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Secure Zone</a:t>
            </a:r>
            <a:endParaRPr/>
          </a:p>
        </p:txBody>
      </p:sp>
      <p:sp>
        <p:nvSpPr>
          <p:cNvPr id="152" name="Google Shape;152;p16"/>
          <p:cNvSpPr txBox="1"/>
          <p:nvPr>
            <p:ph idx="1" type="body"/>
          </p:nvPr>
        </p:nvSpPr>
        <p:spPr>
          <a:xfrm>
            <a:off x="1297500" y="15001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Vlan: 470-VL910-secure</a:t>
            </a:r>
            <a:endParaRPr/>
          </a:p>
          <a:p>
            <a:pPr indent="0" lvl="0" marL="0" rtl="0" algn="l">
              <a:spcBef>
                <a:spcPts val="1200"/>
              </a:spcBef>
              <a:spcAft>
                <a:spcPts val="0"/>
              </a:spcAft>
              <a:buNone/>
            </a:pPr>
            <a:r>
              <a:rPr lang="en"/>
              <a:t>192.168.203.0/24</a:t>
            </a:r>
            <a:endParaRPr/>
          </a:p>
          <a:p>
            <a:pPr indent="0" lvl="0" marL="0" rtl="0" algn="l">
              <a:spcBef>
                <a:spcPts val="1200"/>
              </a:spcBef>
              <a:spcAft>
                <a:spcPts val="0"/>
              </a:spcAft>
              <a:buNone/>
            </a:pPr>
            <a:r>
              <a:rPr lang="en"/>
              <a:t>Gateway 192.168.203.1</a:t>
            </a:r>
            <a:endParaRPr/>
          </a:p>
          <a:p>
            <a:pPr indent="0" lvl="0" marL="0" rtl="0" algn="l">
              <a:spcBef>
                <a:spcPts val="1200"/>
              </a:spcBef>
              <a:spcAft>
                <a:spcPts val="0"/>
              </a:spcAft>
              <a:buNone/>
            </a:pPr>
            <a:r>
              <a:rPr lang="en"/>
              <a:t>Windows server 192.168.203.2</a:t>
            </a:r>
            <a:endParaRPr/>
          </a:p>
          <a:p>
            <a:pPr indent="0" lvl="0" marL="0" rtl="0" algn="l">
              <a:spcBef>
                <a:spcPts val="1200"/>
              </a:spcBef>
              <a:spcAft>
                <a:spcPts val="1200"/>
              </a:spcAft>
              <a:buNone/>
            </a:pPr>
            <a:r>
              <a:rPr lang="en"/>
              <a:t>Linux server 192.168.203.3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15.</a:t>
            </a:r>
            <a:endParaRPr/>
          </a:p>
        </p:txBody>
      </p:sp>
      <p:sp>
        <p:nvSpPr>
          <p:cNvPr id="416" name="Google Shape;416;p52"/>
          <p:cNvSpPr txBox="1"/>
          <p:nvPr>
            <p:ph idx="1" type="body"/>
          </p:nvPr>
        </p:nvSpPr>
        <p:spPr>
          <a:xfrm>
            <a:off x="1297500" y="976350"/>
            <a:ext cx="7038900" cy="62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Check the Connect Automatically box and click </a:t>
            </a:r>
            <a:r>
              <a:rPr lang="en"/>
              <a:t>Apply</a:t>
            </a:r>
            <a:endParaRPr/>
          </a:p>
          <a:p>
            <a:pPr indent="0" lvl="0" marL="0" rtl="0" algn="l">
              <a:spcBef>
                <a:spcPts val="1200"/>
              </a:spcBef>
              <a:spcAft>
                <a:spcPts val="1200"/>
              </a:spcAft>
              <a:buNone/>
            </a:pPr>
            <a:r>
              <a:rPr lang="en"/>
              <a:t>Click on the Network Icon and go to Wired Settings</a:t>
            </a:r>
            <a:endParaRPr/>
          </a:p>
        </p:txBody>
      </p:sp>
      <p:pic>
        <p:nvPicPr>
          <p:cNvPr id="417" name="Google Shape;417;p52"/>
          <p:cNvPicPr preferRelativeResize="0"/>
          <p:nvPr/>
        </p:nvPicPr>
        <p:blipFill>
          <a:blip r:embed="rId3">
            <a:alphaModFix/>
          </a:blip>
          <a:stretch>
            <a:fillRect/>
          </a:stretch>
        </p:blipFill>
        <p:spPr>
          <a:xfrm>
            <a:off x="152400" y="1758150"/>
            <a:ext cx="3973499" cy="2955751"/>
          </a:xfrm>
          <a:prstGeom prst="rect">
            <a:avLst/>
          </a:prstGeom>
          <a:noFill/>
          <a:ln>
            <a:noFill/>
          </a:ln>
        </p:spPr>
      </p:pic>
      <p:pic>
        <p:nvPicPr>
          <p:cNvPr id="418" name="Google Shape;418;p52"/>
          <p:cNvPicPr preferRelativeResize="0"/>
          <p:nvPr/>
        </p:nvPicPr>
        <p:blipFill>
          <a:blip r:embed="rId4">
            <a:alphaModFix/>
          </a:blip>
          <a:stretch>
            <a:fillRect/>
          </a:stretch>
        </p:blipFill>
        <p:spPr>
          <a:xfrm>
            <a:off x="4216300" y="1973525"/>
            <a:ext cx="4825975" cy="252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16.</a:t>
            </a:r>
            <a:endParaRPr/>
          </a:p>
        </p:txBody>
      </p:sp>
      <p:sp>
        <p:nvSpPr>
          <p:cNvPr id="424" name="Google Shape;424;p53"/>
          <p:cNvSpPr txBox="1"/>
          <p:nvPr>
            <p:ph idx="1" type="body"/>
          </p:nvPr>
        </p:nvSpPr>
        <p:spPr>
          <a:xfrm>
            <a:off x="1213025" y="1001675"/>
            <a:ext cx="5178600" cy="1015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Under IPv4 settings change from Automatic (</a:t>
            </a:r>
            <a:r>
              <a:rPr lang="en"/>
              <a:t>DHCP</a:t>
            </a:r>
            <a:r>
              <a:rPr lang="en"/>
              <a:t>) to Manual</a:t>
            </a:r>
            <a:endParaRPr/>
          </a:p>
          <a:p>
            <a:pPr indent="0" lvl="0" marL="0" rtl="0" algn="l">
              <a:spcBef>
                <a:spcPts val="1200"/>
              </a:spcBef>
              <a:spcAft>
                <a:spcPts val="0"/>
              </a:spcAft>
              <a:buNone/>
            </a:pPr>
            <a:r>
              <a:rPr lang="en"/>
              <a:t>Make sure IP and DNS addressing is correct and click apply</a:t>
            </a:r>
            <a:endParaRPr/>
          </a:p>
          <a:p>
            <a:pPr indent="0" lvl="0" marL="0" rtl="0" algn="l">
              <a:spcBef>
                <a:spcPts val="1200"/>
              </a:spcBef>
              <a:spcAft>
                <a:spcPts val="1200"/>
              </a:spcAft>
              <a:buNone/>
            </a:pPr>
            <a:r>
              <a:rPr lang="en"/>
              <a:t>Click on Settings and select Details</a:t>
            </a:r>
            <a:endParaRPr/>
          </a:p>
        </p:txBody>
      </p:sp>
      <p:pic>
        <p:nvPicPr>
          <p:cNvPr id="425" name="Google Shape;425;p53"/>
          <p:cNvPicPr preferRelativeResize="0"/>
          <p:nvPr/>
        </p:nvPicPr>
        <p:blipFill>
          <a:blip r:embed="rId3">
            <a:alphaModFix/>
          </a:blip>
          <a:stretch>
            <a:fillRect/>
          </a:stretch>
        </p:blipFill>
        <p:spPr>
          <a:xfrm>
            <a:off x="229377" y="2189025"/>
            <a:ext cx="3114975" cy="2571750"/>
          </a:xfrm>
          <a:prstGeom prst="rect">
            <a:avLst/>
          </a:prstGeom>
          <a:noFill/>
          <a:ln>
            <a:noFill/>
          </a:ln>
        </p:spPr>
      </p:pic>
      <p:pic>
        <p:nvPicPr>
          <p:cNvPr id="426" name="Google Shape;426;p53"/>
          <p:cNvPicPr preferRelativeResize="0"/>
          <p:nvPr/>
        </p:nvPicPr>
        <p:blipFill>
          <a:blip r:embed="rId4">
            <a:alphaModFix/>
          </a:blip>
          <a:stretch>
            <a:fillRect/>
          </a:stretch>
        </p:blipFill>
        <p:spPr>
          <a:xfrm>
            <a:off x="3549175" y="2177087"/>
            <a:ext cx="2752802" cy="2595625"/>
          </a:xfrm>
          <a:prstGeom prst="rect">
            <a:avLst/>
          </a:prstGeom>
          <a:noFill/>
          <a:ln>
            <a:noFill/>
          </a:ln>
        </p:spPr>
      </p:pic>
      <p:pic>
        <p:nvPicPr>
          <p:cNvPr id="427" name="Google Shape;427;p53"/>
          <p:cNvPicPr preferRelativeResize="0"/>
          <p:nvPr/>
        </p:nvPicPr>
        <p:blipFill>
          <a:blip r:embed="rId5">
            <a:alphaModFix/>
          </a:blip>
          <a:stretch>
            <a:fillRect/>
          </a:stretch>
        </p:blipFill>
        <p:spPr>
          <a:xfrm>
            <a:off x="6506803" y="1849650"/>
            <a:ext cx="1290875" cy="3250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17.</a:t>
            </a:r>
            <a:endParaRPr/>
          </a:p>
        </p:txBody>
      </p:sp>
      <p:sp>
        <p:nvSpPr>
          <p:cNvPr id="433" name="Google Shape;433;p54"/>
          <p:cNvSpPr txBox="1"/>
          <p:nvPr>
            <p:ph idx="1" type="body"/>
          </p:nvPr>
        </p:nvSpPr>
        <p:spPr>
          <a:xfrm>
            <a:off x="1297500" y="1001675"/>
            <a:ext cx="3274500" cy="1405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Click About and enter (machine name).localdomain to the Device Name Field</a:t>
            </a:r>
            <a:endParaRPr/>
          </a:p>
          <a:p>
            <a:pPr indent="0" lvl="0" marL="0" rtl="0" algn="l">
              <a:spcBef>
                <a:spcPts val="1200"/>
              </a:spcBef>
              <a:spcAft>
                <a:spcPts val="0"/>
              </a:spcAft>
              <a:buNone/>
            </a:pPr>
            <a:r>
              <a:rPr lang="en"/>
              <a:t>Click on Users Create a user with administrative authority for each team member and then  one for The BYUI instructor  using the username youngb and Name: Brigham Young</a:t>
            </a:r>
            <a:endParaRPr/>
          </a:p>
          <a:p>
            <a:pPr indent="0" lvl="0" marL="0" rtl="0" algn="l">
              <a:spcBef>
                <a:spcPts val="1200"/>
              </a:spcBef>
              <a:spcAft>
                <a:spcPts val="1200"/>
              </a:spcAft>
              <a:buNone/>
            </a:pPr>
            <a:r>
              <a:t/>
            </a:r>
            <a:endParaRPr/>
          </a:p>
        </p:txBody>
      </p:sp>
      <p:pic>
        <p:nvPicPr>
          <p:cNvPr id="434" name="Google Shape;434;p54"/>
          <p:cNvPicPr preferRelativeResize="0"/>
          <p:nvPr/>
        </p:nvPicPr>
        <p:blipFill>
          <a:blip r:embed="rId3">
            <a:alphaModFix/>
          </a:blip>
          <a:stretch>
            <a:fillRect/>
          </a:stretch>
        </p:blipFill>
        <p:spPr>
          <a:xfrm>
            <a:off x="1380050" y="2158375"/>
            <a:ext cx="2840528" cy="2131074"/>
          </a:xfrm>
          <a:prstGeom prst="rect">
            <a:avLst/>
          </a:prstGeom>
          <a:noFill/>
          <a:ln>
            <a:noFill/>
          </a:ln>
        </p:spPr>
      </p:pic>
      <p:pic>
        <p:nvPicPr>
          <p:cNvPr id="435" name="Google Shape;435;p54"/>
          <p:cNvPicPr preferRelativeResize="0"/>
          <p:nvPr/>
        </p:nvPicPr>
        <p:blipFill>
          <a:blip r:embed="rId4">
            <a:alphaModFix/>
          </a:blip>
          <a:stretch>
            <a:fillRect/>
          </a:stretch>
        </p:blipFill>
        <p:spPr>
          <a:xfrm>
            <a:off x="4679800" y="753075"/>
            <a:ext cx="3597550" cy="1405300"/>
          </a:xfrm>
          <a:prstGeom prst="rect">
            <a:avLst/>
          </a:prstGeom>
          <a:noFill/>
          <a:ln>
            <a:noFill/>
          </a:ln>
        </p:spPr>
      </p:pic>
      <p:pic>
        <p:nvPicPr>
          <p:cNvPr id="436" name="Google Shape;436;p54"/>
          <p:cNvPicPr preferRelativeResize="0"/>
          <p:nvPr/>
        </p:nvPicPr>
        <p:blipFill>
          <a:blip r:embed="rId5">
            <a:alphaModFix/>
          </a:blip>
          <a:stretch>
            <a:fillRect/>
          </a:stretch>
        </p:blipFill>
        <p:spPr>
          <a:xfrm>
            <a:off x="4679800" y="2504525"/>
            <a:ext cx="1666759" cy="1784925"/>
          </a:xfrm>
          <a:prstGeom prst="rect">
            <a:avLst/>
          </a:prstGeom>
          <a:noFill/>
          <a:ln>
            <a:noFill/>
          </a:ln>
        </p:spPr>
      </p:pic>
      <p:pic>
        <p:nvPicPr>
          <p:cNvPr id="437" name="Google Shape;437;p54"/>
          <p:cNvPicPr preferRelativeResize="0"/>
          <p:nvPr/>
        </p:nvPicPr>
        <p:blipFill>
          <a:blip r:embed="rId6">
            <a:alphaModFix/>
          </a:blip>
          <a:stretch>
            <a:fillRect/>
          </a:stretch>
        </p:blipFill>
        <p:spPr>
          <a:xfrm>
            <a:off x="6523184" y="2504525"/>
            <a:ext cx="2392437" cy="1784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18.</a:t>
            </a:r>
            <a:endParaRPr/>
          </a:p>
        </p:txBody>
      </p:sp>
      <p:sp>
        <p:nvSpPr>
          <p:cNvPr id="443" name="Google Shape;443;p55"/>
          <p:cNvSpPr txBox="1"/>
          <p:nvPr>
            <p:ph idx="1" type="body"/>
          </p:nvPr>
        </p:nvSpPr>
        <p:spPr>
          <a:xfrm>
            <a:off x="1297500" y="9847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 Settings Click on Settings&gt;Privacy turn off Automatic Screen Lock</a:t>
            </a:r>
            <a:endParaRPr/>
          </a:p>
          <a:p>
            <a:pPr indent="0" lvl="0" marL="0" rtl="0" algn="l">
              <a:spcBef>
                <a:spcPts val="1200"/>
              </a:spcBef>
              <a:spcAft>
                <a:spcPts val="1200"/>
              </a:spcAft>
              <a:buNone/>
            </a:pPr>
            <a:r>
              <a:rPr lang="en"/>
              <a:t>Under Settings&gt;Power adjust Power Saving to desired specification</a:t>
            </a:r>
            <a:endParaRPr/>
          </a:p>
        </p:txBody>
      </p:sp>
      <p:pic>
        <p:nvPicPr>
          <p:cNvPr id="444" name="Google Shape;444;p55"/>
          <p:cNvPicPr preferRelativeResize="0"/>
          <p:nvPr/>
        </p:nvPicPr>
        <p:blipFill>
          <a:blip r:embed="rId3">
            <a:alphaModFix/>
          </a:blip>
          <a:stretch>
            <a:fillRect/>
          </a:stretch>
        </p:blipFill>
        <p:spPr>
          <a:xfrm>
            <a:off x="952426" y="2143800"/>
            <a:ext cx="3293425" cy="2186950"/>
          </a:xfrm>
          <a:prstGeom prst="rect">
            <a:avLst/>
          </a:prstGeom>
          <a:noFill/>
          <a:ln>
            <a:noFill/>
          </a:ln>
        </p:spPr>
      </p:pic>
      <p:pic>
        <p:nvPicPr>
          <p:cNvPr id="445" name="Google Shape;445;p55"/>
          <p:cNvPicPr preferRelativeResize="0"/>
          <p:nvPr/>
        </p:nvPicPr>
        <p:blipFill>
          <a:blip r:embed="rId4">
            <a:alphaModFix/>
          </a:blip>
          <a:stretch>
            <a:fillRect/>
          </a:stretch>
        </p:blipFill>
        <p:spPr>
          <a:xfrm>
            <a:off x="4938850" y="2062425"/>
            <a:ext cx="3397549" cy="23497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Challenges we faced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Inbound rule for Windows to accept ping requests</a:t>
            </a:r>
            <a:r>
              <a:rPr lang="en"/>
              <a:t>.</a:t>
            </a:r>
            <a:endParaRPr/>
          </a:p>
        </p:txBody>
      </p:sp>
      <p:sp>
        <p:nvSpPr>
          <p:cNvPr id="456" name="Google Shape;456;p57"/>
          <p:cNvSpPr txBox="1"/>
          <p:nvPr>
            <p:ph idx="1" type="body"/>
          </p:nvPr>
        </p:nvSpPr>
        <p:spPr>
          <a:xfrm>
            <a:off x="1246825" y="1271950"/>
            <a:ext cx="7038900" cy="66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Open Windows Defender Firewall</a:t>
            </a:r>
            <a:endParaRPr/>
          </a:p>
        </p:txBody>
      </p:sp>
      <p:pic>
        <p:nvPicPr>
          <p:cNvPr id="457" name="Google Shape;457;p57"/>
          <p:cNvPicPr preferRelativeResize="0"/>
          <p:nvPr/>
        </p:nvPicPr>
        <p:blipFill>
          <a:blip r:embed="rId3">
            <a:alphaModFix/>
          </a:blip>
          <a:stretch>
            <a:fillRect/>
          </a:stretch>
        </p:blipFill>
        <p:spPr>
          <a:xfrm>
            <a:off x="2007800" y="2172125"/>
            <a:ext cx="5128401" cy="2769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Inbound rule for Windows to accept ping requests.</a:t>
            </a:r>
            <a:endParaRPr/>
          </a:p>
        </p:txBody>
      </p:sp>
      <p:sp>
        <p:nvSpPr>
          <p:cNvPr id="463" name="Google Shape;463;p58"/>
          <p:cNvSpPr txBox="1"/>
          <p:nvPr>
            <p:ph idx="1" type="body"/>
          </p:nvPr>
        </p:nvSpPr>
        <p:spPr>
          <a:xfrm>
            <a:off x="1246825" y="1271950"/>
            <a:ext cx="7038900" cy="663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Click on Inbound Rules then select File and Printer Sharing(Echo Request - ICMPv4 in)</a:t>
            </a:r>
            <a:endParaRPr/>
          </a:p>
          <a:p>
            <a:pPr indent="0" lvl="0" marL="0" rtl="0" algn="l">
              <a:spcBef>
                <a:spcPts val="1200"/>
              </a:spcBef>
              <a:spcAft>
                <a:spcPts val="1200"/>
              </a:spcAft>
              <a:buNone/>
            </a:pPr>
            <a:r>
              <a:rPr lang="en"/>
              <a:t>Select Enable Rule</a:t>
            </a:r>
            <a:endParaRPr/>
          </a:p>
        </p:txBody>
      </p:sp>
      <p:pic>
        <p:nvPicPr>
          <p:cNvPr id="464" name="Google Shape;464;p58"/>
          <p:cNvPicPr preferRelativeResize="0"/>
          <p:nvPr/>
        </p:nvPicPr>
        <p:blipFill>
          <a:blip r:embed="rId3">
            <a:alphaModFix/>
          </a:blip>
          <a:stretch>
            <a:fillRect/>
          </a:stretch>
        </p:blipFill>
        <p:spPr>
          <a:xfrm>
            <a:off x="2052425" y="2079200"/>
            <a:ext cx="5039161" cy="2903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Inbound rule for Windows to accept ping requests.</a:t>
            </a:r>
            <a:endParaRPr/>
          </a:p>
        </p:txBody>
      </p:sp>
      <p:sp>
        <p:nvSpPr>
          <p:cNvPr id="470" name="Google Shape;470;p59"/>
          <p:cNvSpPr txBox="1"/>
          <p:nvPr>
            <p:ph idx="1" type="body"/>
          </p:nvPr>
        </p:nvSpPr>
        <p:spPr>
          <a:xfrm>
            <a:off x="1246825" y="1271950"/>
            <a:ext cx="7038900" cy="66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rule is now showing Enabled</a:t>
            </a:r>
            <a:endParaRPr/>
          </a:p>
        </p:txBody>
      </p:sp>
      <p:pic>
        <p:nvPicPr>
          <p:cNvPr id="471" name="Google Shape;471;p59"/>
          <p:cNvPicPr preferRelativeResize="0"/>
          <p:nvPr/>
        </p:nvPicPr>
        <p:blipFill>
          <a:blip r:embed="rId3">
            <a:alphaModFix/>
          </a:blip>
          <a:stretch>
            <a:fillRect/>
          </a:stretch>
        </p:blipFill>
        <p:spPr>
          <a:xfrm>
            <a:off x="1862825" y="2070750"/>
            <a:ext cx="5806901" cy="2903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Ping from machines inside DMZ </a:t>
            </a:r>
            <a:r>
              <a:rPr lang="en"/>
              <a:t>successful</a:t>
            </a:r>
            <a:r>
              <a:rPr lang="en"/>
              <a:t>.</a:t>
            </a:r>
            <a:endParaRPr/>
          </a:p>
        </p:txBody>
      </p:sp>
      <p:pic>
        <p:nvPicPr>
          <p:cNvPr id="477" name="Google Shape;477;p60"/>
          <p:cNvPicPr preferRelativeResize="0"/>
          <p:nvPr/>
        </p:nvPicPr>
        <p:blipFill>
          <a:blip r:embed="rId3">
            <a:alphaModFix/>
          </a:blip>
          <a:stretch>
            <a:fillRect/>
          </a:stretch>
        </p:blipFill>
        <p:spPr>
          <a:xfrm>
            <a:off x="228775" y="1552350"/>
            <a:ext cx="3595337" cy="2903451"/>
          </a:xfrm>
          <a:prstGeom prst="rect">
            <a:avLst/>
          </a:prstGeom>
          <a:noFill/>
          <a:ln>
            <a:noFill/>
          </a:ln>
        </p:spPr>
      </p:pic>
      <p:pic>
        <p:nvPicPr>
          <p:cNvPr id="478" name="Google Shape;478;p60"/>
          <p:cNvPicPr preferRelativeResize="0"/>
          <p:nvPr/>
        </p:nvPicPr>
        <p:blipFill>
          <a:blip r:embed="rId4">
            <a:alphaModFix/>
          </a:blip>
          <a:stretch>
            <a:fillRect/>
          </a:stretch>
        </p:blipFill>
        <p:spPr>
          <a:xfrm>
            <a:off x="3917025" y="1552351"/>
            <a:ext cx="5091474" cy="29034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Ping from machines inside DMZ successful.</a:t>
            </a:r>
            <a:endParaRPr/>
          </a:p>
        </p:txBody>
      </p:sp>
      <p:pic>
        <p:nvPicPr>
          <p:cNvPr id="484" name="Google Shape;484;p61"/>
          <p:cNvPicPr preferRelativeResize="0"/>
          <p:nvPr/>
        </p:nvPicPr>
        <p:blipFill>
          <a:blip r:embed="rId3">
            <a:alphaModFix/>
          </a:blip>
          <a:stretch>
            <a:fillRect/>
          </a:stretch>
        </p:blipFill>
        <p:spPr>
          <a:xfrm>
            <a:off x="2037675" y="1107525"/>
            <a:ext cx="5068650" cy="3994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Inside Zone</a:t>
            </a:r>
            <a:endParaRPr/>
          </a:p>
        </p:txBody>
      </p:sp>
      <p:sp>
        <p:nvSpPr>
          <p:cNvPr id="158" name="Google Shape;158;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Vlan: 470-VL910-secure</a:t>
            </a:r>
            <a:endParaRPr/>
          </a:p>
          <a:p>
            <a:pPr indent="0" lvl="0" marL="0" rtl="0" algn="l">
              <a:spcBef>
                <a:spcPts val="1200"/>
              </a:spcBef>
              <a:spcAft>
                <a:spcPts val="0"/>
              </a:spcAft>
              <a:buNone/>
            </a:pPr>
            <a:r>
              <a:rPr lang="en"/>
              <a:t>192.168.202.0/24</a:t>
            </a:r>
            <a:endParaRPr/>
          </a:p>
          <a:p>
            <a:pPr indent="0" lvl="0" marL="0" rtl="0" algn="l">
              <a:spcBef>
                <a:spcPts val="1200"/>
              </a:spcBef>
              <a:spcAft>
                <a:spcPts val="0"/>
              </a:spcAft>
              <a:buNone/>
            </a:pPr>
            <a:r>
              <a:rPr lang="en"/>
              <a:t>Gateway 192.168.202.1</a:t>
            </a:r>
            <a:endParaRPr/>
          </a:p>
          <a:p>
            <a:pPr indent="0" lvl="0" marL="0" rtl="0" algn="l">
              <a:spcBef>
                <a:spcPts val="1200"/>
              </a:spcBef>
              <a:spcAft>
                <a:spcPts val="0"/>
              </a:spcAft>
              <a:buNone/>
            </a:pPr>
            <a:r>
              <a:rPr lang="en"/>
              <a:t>Windows server 192.168.202.2</a:t>
            </a:r>
            <a:endParaRPr/>
          </a:p>
          <a:p>
            <a:pPr indent="0" lvl="0" marL="0" rtl="0" algn="l">
              <a:spcBef>
                <a:spcPts val="1200"/>
              </a:spcBef>
              <a:spcAft>
                <a:spcPts val="1200"/>
              </a:spcAft>
              <a:buNone/>
            </a:pPr>
            <a:r>
              <a:rPr lang="en"/>
              <a:t>Alma  server 192.168.202.3</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2"/>
          <p:cNvSpPr txBox="1"/>
          <p:nvPr>
            <p:ph type="title"/>
          </p:nvPr>
        </p:nvSpPr>
        <p:spPr>
          <a:xfrm>
            <a:off x="1297500" y="393750"/>
            <a:ext cx="7038900" cy="394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Useful links for sharing passwords databases:</a:t>
            </a:r>
            <a:endParaRPr sz="2200"/>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sz="1400"/>
              <a:t>This is a video about how to sync KeePass using Google Drive in Android and Windows devices.</a:t>
            </a:r>
            <a:endParaRPr sz="1400"/>
          </a:p>
          <a:p>
            <a:pPr indent="0" lvl="0" marL="457200" rtl="0" algn="l">
              <a:spcBef>
                <a:spcPts val="0"/>
              </a:spcBef>
              <a:spcAft>
                <a:spcPts val="0"/>
              </a:spcAft>
              <a:buNone/>
            </a:pPr>
            <a:r>
              <a:rPr lang="en" sz="1400" u="sng">
                <a:solidFill>
                  <a:schemeClr val="hlink"/>
                </a:solidFill>
                <a:hlinkClick r:id="rId3"/>
              </a:rPr>
              <a:t>https://www.youtube.com/watch?v=-txzWZhZm9c&amp;t=450s</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Documentation about Google Drive </a:t>
            </a:r>
            <a:r>
              <a:rPr lang="en" sz="1400"/>
              <a:t>synchronization</a:t>
            </a:r>
            <a:r>
              <a:rPr lang="en" sz="1400"/>
              <a:t> between devices.</a:t>
            </a:r>
            <a:endParaRPr sz="1400"/>
          </a:p>
          <a:p>
            <a:pPr indent="0" lvl="0" marL="457200" rtl="0" algn="l">
              <a:spcBef>
                <a:spcPts val="0"/>
              </a:spcBef>
              <a:spcAft>
                <a:spcPts val="0"/>
              </a:spcAft>
              <a:buNone/>
            </a:pPr>
            <a:r>
              <a:rPr lang="en" sz="1400" u="sng">
                <a:solidFill>
                  <a:schemeClr val="hlink"/>
                </a:solidFill>
                <a:hlinkClick r:id="rId4"/>
              </a:rPr>
              <a:t>https://support.google.com/drive/answer/10838124?hl=en#zippy=%2Csync-a-folder-with-google-drive-or-google-photos%2Cdownload-drive-for-desktop</a:t>
            </a:r>
            <a:r>
              <a:rPr lang="en" sz="1400"/>
              <a:t>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DMZ</a:t>
            </a:r>
            <a:endParaRPr/>
          </a:p>
        </p:txBody>
      </p:sp>
      <p:sp>
        <p:nvSpPr>
          <p:cNvPr id="164" name="Google Shape;164;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Vlan: 470-VL910-dmz</a:t>
            </a:r>
            <a:endParaRPr/>
          </a:p>
          <a:p>
            <a:pPr indent="0" lvl="0" marL="0" rtl="0" algn="l">
              <a:spcBef>
                <a:spcPts val="1200"/>
              </a:spcBef>
              <a:spcAft>
                <a:spcPts val="0"/>
              </a:spcAft>
              <a:buNone/>
            </a:pPr>
            <a:r>
              <a:rPr lang="en"/>
              <a:t>192.168.201.0/24</a:t>
            </a:r>
            <a:endParaRPr/>
          </a:p>
          <a:p>
            <a:pPr indent="0" lvl="0" marL="0" rtl="0" algn="l">
              <a:spcBef>
                <a:spcPts val="1200"/>
              </a:spcBef>
              <a:spcAft>
                <a:spcPts val="0"/>
              </a:spcAft>
              <a:buNone/>
            </a:pPr>
            <a:r>
              <a:rPr lang="en"/>
              <a:t>Gateway 192.168.201.1</a:t>
            </a:r>
            <a:endParaRPr/>
          </a:p>
          <a:p>
            <a:pPr indent="0" lvl="0" marL="0" rtl="0" algn="l">
              <a:spcBef>
                <a:spcPts val="1200"/>
              </a:spcBef>
              <a:spcAft>
                <a:spcPts val="0"/>
              </a:spcAft>
              <a:buNone/>
            </a:pPr>
            <a:r>
              <a:rPr lang="en"/>
              <a:t>Windows server 192.168.201.2</a:t>
            </a:r>
            <a:endParaRPr/>
          </a:p>
          <a:p>
            <a:pPr indent="0" lvl="0" marL="0" rtl="0" algn="l">
              <a:spcBef>
                <a:spcPts val="1200"/>
              </a:spcBef>
              <a:spcAft>
                <a:spcPts val="1200"/>
              </a:spcAft>
              <a:buNone/>
            </a:pPr>
            <a:r>
              <a:rPr lang="en"/>
              <a:t>Alma  server 192.168.201.3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Startup</a:t>
            </a:r>
            <a:endParaRPr/>
          </a:p>
        </p:txBody>
      </p:sp>
      <p:sp>
        <p:nvSpPr>
          <p:cNvPr id="170" name="Google Shape;170;p19"/>
          <p:cNvSpPr txBox="1"/>
          <p:nvPr>
            <p:ph idx="1" type="body"/>
          </p:nvPr>
        </p:nvSpPr>
        <p:spPr>
          <a:xfrm>
            <a:off x="1297500" y="1567550"/>
            <a:ext cx="7038900" cy="727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The following instruction  work for any zone,  but in our examples we are setting up a Secure zone with the  </a:t>
            </a:r>
            <a:r>
              <a:rPr lang="en"/>
              <a:t>exception</a:t>
            </a:r>
            <a:r>
              <a:rPr lang="en"/>
              <a:t> of the Alma server which is setup in a different zone.  These instructions work for any  zone  you just need to add in your own info.</a:t>
            </a:r>
            <a:endParaRPr/>
          </a:p>
        </p:txBody>
      </p:sp>
      <p:pic>
        <p:nvPicPr>
          <p:cNvPr id="171" name="Google Shape;171;p19"/>
          <p:cNvPicPr preferRelativeResize="0"/>
          <p:nvPr/>
        </p:nvPicPr>
        <p:blipFill>
          <a:blip r:embed="rId3">
            <a:alphaModFix/>
          </a:blip>
          <a:stretch>
            <a:fillRect/>
          </a:stretch>
        </p:blipFill>
        <p:spPr>
          <a:xfrm>
            <a:off x="2510775" y="2369150"/>
            <a:ext cx="3815025" cy="254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a:t>
            </a:r>
            <a:r>
              <a:rPr lang="en"/>
              <a:t> to Setup a Windows 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41350" y="3151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 Startup select</a:t>
            </a:r>
            <a:endParaRPr/>
          </a:p>
        </p:txBody>
      </p:sp>
      <p:sp>
        <p:nvSpPr>
          <p:cNvPr id="182" name="Google Shape;182;p21"/>
          <p:cNvSpPr txBox="1"/>
          <p:nvPr>
            <p:ph idx="1" type="body"/>
          </p:nvPr>
        </p:nvSpPr>
        <p:spPr>
          <a:xfrm>
            <a:off x="305475" y="1567550"/>
            <a:ext cx="19515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Inside of Vsphere right click  the 470-Generic-Template and choose new Vm from this Template</a:t>
            </a:r>
            <a:endParaRPr/>
          </a:p>
        </p:txBody>
      </p:sp>
      <p:pic>
        <p:nvPicPr>
          <p:cNvPr id="183" name="Google Shape;183;p21"/>
          <p:cNvPicPr preferRelativeResize="0"/>
          <p:nvPr/>
        </p:nvPicPr>
        <p:blipFill>
          <a:blip r:embed="rId3">
            <a:alphaModFix/>
          </a:blip>
          <a:stretch>
            <a:fillRect/>
          </a:stretch>
        </p:blipFill>
        <p:spPr>
          <a:xfrm>
            <a:off x="2256760" y="1307850"/>
            <a:ext cx="6887240" cy="375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